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>
      <p:cViewPr varScale="1">
        <p:scale>
          <a:sx n="111" d="100"/>
          <a:sy n="111" d="100"/>
        </p:scale>
        <p:origin x="21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ush Kutemate" userId="e4cf6f2ff937d342" providerId="LiveId" clId="{C5DF22A5-E492-4494-8862-2F2C0E88F716}"/>
    <pc:docChg chg="modSld">
      <pc:chgData name="Piyush Kutemate" userId="e4cf6f2ff937d342" providerId="LiveId" clId="{C5DF22A5-E492-4494-8862-2F2C0E88F716}" dt="2022-12-22T14:56:01.143" v="25" actId="1076"/>
      <pc:docMkLst>
        <pc:docMk/>
      </pc:docMkLst>
      <pc:sldChg chg="modSp mod">
        <pc:chgData name="Piyush Kutemate" userId="e4cf6f2ff937d342" providerId="LiveId" clId="{C5DF22A5-E492-4494-8862-2F2C0E88F716}" dt="2022-12-22T14:53:43.523" v="10" actId="1076"/>
        <pc:sldMkLst>
          <pc:docMk/>
          <pc:sldMk cId="0" sldId="256"/>
        </pc:sldMkLst>
        <pc:spChg chg="mod">
          <ac:chgData name="Piyush Kutemate" userId="e4cf6f2ff937d342" providerId="LiveId" clId="{C5DF22A5-E492-4494-8862-2F2C0E88F716}" dt="2022-12-22T14:53:43.523" v="10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Piyush Kutemate" userId="e4cf6f2ff937d342" providerId="LiveId" clId="{C5DF22A5-E492-4494-8862-2F2C0E88F716}" dt="2022-12-22T14:52:55.500" v="5" actId="1076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Piyush Kutemate" userId="e4cf6f2ff937d342" providerId="LiveId" clId="{C5DF22A5-E492-4494-8862-2F2C0E88F716}" dt="2022-12-22T14:56:01.143" v="25" actId="1076"/>
        <pc:sldMkLst>
          <pc:docMk/>
          <pc:sldMk cId="0" sldId="280"/>
        </pc:sldMkLst>
        <pc:spChg chg="mod">
          <ac:chgData name="Piyush Kutemate" userId="e4cf6f2ff937d342" providerId="LiveId" clId="{C5DF22A5-E492-4494-8862-2F2C0E88F716}" dt="2022-12-22T14:56:01.143" v="25" actId="1076"/>
          <ac:spMkLst>
            <pc:docMk/>
            <pc:sldMk cId="0" sldId="280"/>
            <ac:spMk id="3" creationId="{00000000-0000-0000-0000-000000000000}"/>
          </ac:spMkLst>
        </pc:spChg>
      </pc:sldChg>
    </pc:docChg>
  </pc:docChgLst>
  <pc:docChgLst>
    <pc:chgData name="Piyush Kutemate" userId="e4cf6f2ff937d342" providerId="LiveId" clId="{CD9A9D8B-5A76-4BC1-AB84-2A5FD7F56E98}"/>
    <pc:docChg chg="delSld modSld">
      <pc:chgData name="Piyush Kutemate" userId="e4cf6f2ff937d342" providerId="LiveId" clId="{CD9A9D8B-5A76-4BC1-AB84-2A5FD7F56E98}" dt="2022-12-21T06:45:54.450" v="52" actId="207"/>
      <pc:docMkLst>
        <pc:docMk/>
      </pc:docMkLst>
      <pc:sldChg chg="modSp mod">
        <pc:chgData name="Piyush Kutemate" userId="e4cf6f2ff937d342" providerId="LiveId" clId="{CD9A9D8B-5A76-4BC1-AB84-2A5FD7F56E98}" dt="2022-12-21T06:38:20.831" v="47" actId="20577"/>
        <pc:sldMkLst>
          <pc:docMk/>
          <pc:sldMk cId="0" sldId="256"/>
        </pc:sldMkLst>
        <pc:spChg chg="mod">
          <ac:chgData name="Piyush Kutemate" userId="e4cf6f2ff937d342" providerId="LiveId" clId="{CD9A9D8B-5A76-4BC1-AB84-2A5FD7F56E98}" dt="2022-12-21T06:38:20.831" v="47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Piyush Kutemate" userId="e4cf6f2ff937d342" providerId="LiveId" clId="{CD9A9D8B-5A76-4BC1-AB84-2A5FD7F56E98}" dt="2022-12-21T06:42:21.012" v="49" actId="207"/>
        <pc:sldMkLst>
          <pc:docMk/>
          <pc:sldMk cId="0" sldId="257"/>
        </pc:sldMkLst>
        <pc:spChg chg="mod">
          <ac:chgData name="Piyush Kutemate" userId="e4cf6f2ff937d342" providerId="LiveId" clId="{CD9A9D8B-5A76-4BC1-AB84-2A5FD7F56E98}" dt="2022-12-21T06:42:21.012" v="49" actId="207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Piyush Kutemate" userId="e4cf6f2ff937d342" providerId="LiveId" clId="{CD9A9D8B-5A76-4BC1-AB84-2A5FD7F56E98}" dt="2022-12-21T06:42:39.112" v="50" actId="207"/>
        <pc:sldMkLst>
          <pc:docMk/>
          <pc:sldMk cId="0" sldId="258"/>
        </pc:sldMkLst>
        <pc:spChg chg="mod">
          <ac:chgData name="Piyush Kutemate" userId="e4cf6f2ff937d342" providerId="LiveId" clId="{CD9A9D8B-5A76-4BC1-AB84-2A5FD7F56E98}" dt="2022-12-21T06:42:39.112" v="50" actId="207"/>
          <ac:spMkLst>
            <pc:docMk/>
            <pc:sldMk cId="0" sldId="258"/>
            <ac:spMk id="6" creationId="{00000000-0000-0000-0000-000000000000}"/>
          </ac:spMkLst>
        </pc:spChg>
      </pc:sldChg>
      <pc:sldChg chg="del">
        <pc:chgData name="Piyush Kutemate" userId="e4cf6f2ff937d342" providerId="LiveId" clId="{CD9A9D8B-5A76-4BC1-AB84-2A5FD7F56E98}" dt="2022-12-21T06:45:38.599" v="51" actId="47"/>
        <pc:sldMkLst>
          <pc:docMk/>
          <pc:sldMk cId="0" sldId="281"/>
        </pc:sldMkLst>
      </pc:sldChg>
      <pc:sldChg chg="modSp mod">
        <pc:chgData name="Piyush Kutemate" userId="e4cf6f2ff937d342" providerId="LiveId" clId="{CD9A9D8B-5A76-4BC1-AB84-2A5FD7F56E98}" dt="2022-12-21T06:45:54.450" v="52" actId="207"/>
        <pc:sldMkLst>
          <pc:docMk/>
          <pc:sldMk cId="2814249962" sldId="282"/>
        </pc:sldMkLst>
        <pc:spChg chg="mod">
          <ac:chgData name="Piyush Kutemate" userId="e4cf6f2ff937d342" providerId="LiveId" clId="{CD9A9D8B-5A76-4BC1-AB84-2A5FD7F56E98}" dt="2022-12-21T06:45:54.450" v="52" actId="207"/>
          <ac:spMkLst>
            <pc:docMk/>
            <pc:sldMk cId="2814249962" sldId="282"/>
            <ac:spMk id="4" creationId="{83B0B0B7-4691-1419-D2F8-40CB313A33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79" y="66471"/>
            <a:ext cx="348615" cy="35796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51434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43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-25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8516620" y="0"/>
                </a:moveTo>
                <a:lnTo>
                  <a:pt x="0" y="0"/>
                </a:lnTo>
                <a:lnTo>
                  <a:pt x="0" y="489102"/>
                </a:lnTo>
                <a:lnTo>
                  <a:pt x="8516620" y="489102"/>
                </a:lnTo>
                <a:lnTo>
                  <a:pt x="8516620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-25"/>
            <a:ext cx="8516620" cy="489584"/>
          </a:xfrm>
          <a:custGeom>
            <a:avLst/>
            <a:gdLst/>
            <a:ahLst/>
            <a:cxnLst/>
            <a:rect l="l" t="t" r="r" b="b"/>
            <a:pathLst>
              <a:path w="8516620" h="489584">
                <a:moveTo>
                  <a:pt x="0" y="489102"/>
                </a:moveTo>
                <a:lnTo>
                  <a:pt x="8516620" y="489102"/>
                </a:lnTo>
                <a:lnTo>
                  <a:pt x="8516620" y="0"/>
                </a:lnTo>
                <a:lnTo>
                  <a:pt x="0" y="0"/>
                </a:lnTo>
                <a:lnTo>
                  <a:pt x="0" y="489102"/>
                </a:lnTo>
                <a:close/>
              </a:path>
            </a:pathLst>
          </a:custGeom>
          <a:ln w="25400">
            <a:solidFill>
              <a:srgbClr val="2020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-32511"/>
            <a:ext cx="7221982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FF46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57859" y="1251711"/>
            <a:ext cx="7911465" cy="15868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124F5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85800" y="133350"/>
            <a:ext cx="90678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63725">
              <a:lnSpc>
                <a:spcPct val="100000"/>
              </a:lnSpc>
              <a:spcBef>
                <a:spcPts val="100"/>
              </a:spcBef>
            </a:pPr>
            <a:r>
              <a:rPr sz="4200" b="1" spc="570" dirty="0">
                <a:solidFill>
                  <a:srgbClr val="CC0000"/>
                </a:solidFill>
                <a:latin typeface="Arial Black" panose="020B0A04020102020204" pitchFamily="34" charset="0"/>
                <a:cs typeface="Calibri"/>
              </a:rPr>
              <a:t>Capstone</a:t>
            </a:r>
            <a:r>
              <a:rPr sz="4200" b="1" spc="220" dirty="0">
                <a:solidFill>
                  <a:srgbClr val="CC0000"/>
                </a:solidFill>
                <a:latin typeface="Arial Black" panose="020B0A04020102020204" pitchFamily="34" charset="0"/>
                <a:cs typeface="Calibri"/>
              </a:rPr>
              <a:t> </a:t>
            </a:r>
            <a:r>
              <a:rPr sz="4200" b="1" spc="475" dirty="0">
                <a:solidFill>
                  <a:srgbClr val="CC0000"/>
                </a:solidFill>
                <a:latin typeface="Arial Black" panose="020B0A04020102020204" pitchFamily="34" charset="0"/>
                <a:cs typeface="Calibri"/>
              </a:rPr>
              <a:t>Project-</a:t>
            </a:r>
            <a:r>
              <a:rPr sz="4200" b="1" spc="290" dirty="0">
                <a:solidFill>
                  <a:srgbClr val="CC0000"/>
                </a:solidFill>
                <a:latin typeface="Arial Black" panose="020B0A04020102020204" pitchFamily="34" charset="0"/>
                <a:cs typeface="Calibri"/>
              </a:rPr>
              <a:t>2</a:t>
            </a:r>
            <a:endParaRPr sz="4200" dirty="0">
              <a:latin typeface="Arial Black" panose="020B0A04020102020204" pitchFamily="34" charset="0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85800" y="1276350"/>
            <a:ext cx="7911465" cy="32573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95" dirty="0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spc="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80" dirty="0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spc="22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590" dirty="0"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r>
              <a:rPr spc="20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415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  <a:p>
            <a:pPr marL="2540" algn="ctr">
              <a:lnSpc>
                <a:spcPts val="2145"/>
              </a:lnSpc>
              <a:spcBef>
                <a:spcPts val="85"/>
              </a:spcBef>
            </a:pPr>
            <a:r>
              <a:rPr sz="1800" spc="204" dirty="0">
                <a:latin typeface="Arial" panose="020B0604020202020204" pitchFamily="34" charset="0"/>
                <a:cs typeface="Arial" panose="020B0604020202020204" pitchFamily="34" charset="0"/>
              </a:rPr>
              <a:t>(Supervised</a:t>
            </a:r>
            <a:r>
              <a:rPr sz="1800" spc="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220" dirty="0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sz="1800" spc="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235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sz="1800" spc="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210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r>
              <a:rPr sz="1800" spc="1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25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" algn="ctr">
              <a:lnSpc>
                <a:spcPts val="2865"/>
              </a:lnSpc>
            </a:pPr>
            <a:endParaRPr lang="en-IN" sz="2400" spc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" algn="ctr">
              <a:lnSpc>
                <a:spcPts val="2865"/>
              </a:lnSpc>
            </a:pPr>
            <a:endParaRPr lang="en-IN" sz="2400" spc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175" algn="ctr">
              <a:lnSpc>
                <a:spcPts val="2865"/>
              </a:lnSpc>
            </a:pPr>
            <a:r>
              <a:rPr sz="2000" spc="400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n-IN" sz="2400" spc="4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" algn="ctr">
              <a:lnSpc>
                <a:spcPct val="100000"/>
              </a:lnSpc>
            </a:pPr>
            <a:r>
              <a:rPr lang="en-IN" sz="2400" spc="3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Piyush S Kutemate</a:t>
            </a:r>
          </a:p>
          <a:p>
            <a:pPr marL="1270" algn="ctr">
              <a:lnSpc>
                <a:spcPct val="100000"/>
              </a:lnSpc>
            </a:pPr>
            <a:r>
              <a:rPr lang="en-IN" sz="2400" spc="3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Prince Chauhan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59" y="61839"/>
            <a:ext cx="529142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536448"/>
            <a:ext cx="48291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Trend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according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different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59" y="978578"/>
            <a:ext cx="3917523" cy="20246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64" y="3209184"/>
            <a:ext cx="3840426" cy="19205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4843" y="942107"/>
            <a:ext cx="4128523" cy="2134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24" y="1496208"/>
            <a:ext cx="4437421" cy="23305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0666" y="1470448"/>
            <a:ext cx="4351835" cy="230585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700024"/>
            <a:ext cx="45707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/>
                <a:cs typeface="Arial"/>
              </a:rPr>
              <a:t>Distribution</a:t>
            </a:r>
            <a:r>
              <a:rPr sz="1600" b="1" spc="-1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of target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variable-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Bike</a:t>
            </a:r>
            <a:r>
              <a:rPr sz="1600" b="1" spc="-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Rent </a:t>
            </a:r>
            <a:r>
              <a:rPr sz="1600" b="1" spc="-10" dirty="0">
                <a:latin typeface="Arial"/>
                <a:cs typeface="Arial"/>
              </a:rPr>
              <a:t>Count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6540" y="3978655"/>
            <a:ext cx="40151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rightly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skewed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outliers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are </a:t>
            </a:r>
            <a:r>
              <a:rPr sz="1400" spc="-10" dirty="0">
                <a:latin typeface="Arial"/>
                <a:cs typeface="Arial"/>
              </a:rPr>
              <a:t>observed.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0394" y="3978655"/>
            <a:ext cx="409130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normalize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square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root </a:t>
            </a:r>
            <a:r>
              <a:rPr sz="1400" dirty="0">
                <a:latin typeface="Arial"/>
                <a:cs typeface="Arial"/>
              </a:rPr>
              <a:t>method.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normalization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outliers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found.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0" y="607047"/>
            <a:ext cx="4829372" cy="25399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70358"/>
            <a:ext cx="8956040" cy="2541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Preparation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of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for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building: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6381750" marR="10160" lvl="1" indent="142240">
              <a:lnSpc>
                <a:spcPct val="100000"/>
              </a:lnSpc>
              <a:spcBef>
                <a:spcPts val="1810"/>
              </a:spcBef>
              <a:buSzPct val="92857"/>
              <a:buFont typeface="Wingdings"/>
              <a:buChar char=""/>
              <a:tabLst>
                <a:tab pos="6523990" algn="l"/>
              </a:tabLst>
            </a:pPr>
            <a:r>
              <a:rPr sz="1400" dirty="0">
                <a:latin typeface="Arial"/>
                <a:cs typeface="Arial"/>
              </a:rPr>
              <a:t>With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heat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 </a:t>
            </a:r>
            <a:r>
              <a:rPr sz="1400" dirty="0">
                <a:latin typeface="Arial"/>
                <a:cs typeface="Arial"/>
              </a:rPr>
              <a:t>highly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 dirty="0">
              <a:latin typeface="Arial"/>
              <a:cs typeface="Arial"/>
            </a:endParaRPr>
          </a:p>
          <a:p>
            <a:pPr marL="6381750" marR="508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91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% </a:t>
            </a:r>
            <a:r>
              <a:rPr sz="1400" spc="-10" dirty="0">
                <a:latin typeface="Arial"/>
                <a:cs typeface="Arial"/>
              </a:rPr>
              <a:t>correlated.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because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very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target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compared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197352"/>
            <a:ext cx="412686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4224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Later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inflation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factor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dropped </a:t>
            </a:r>
            <a:r>
              <a:rPr sz="1400" dirty="0">
                <a:latin typeface="Arial"/>
                <a:cs typeface="Arial"/>
              </a:rPr>
              <a:t>‘Visibility’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‘Humidity’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VIF </a:t>
            </a:r>
            <a:r>
              <a:rPr sz="1400" dirty="0">
                <a:latin typeface="Arial"/>
                <a:cs typeface="Arial"/>
              </a:rPr>
              <a:t>value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5.</a:t>
            </a:r>
            <a:endParaRPr sz="1400">
              <a:latin typeface="Arial"/>
              <a:cs typeface="Arial"/>
            </a:endParaRPr>
          </a:p>
          <a:p>
            <a:pPr marL="12700" marR="132715" indent="142240" algn="just">
              <a:lnSpc>
                <a:spcPct val="100000"/>
              </a:lnSpc>
              <a:spcBef>
                <a:spcPts val="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Next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created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dummy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categorical </a:t>
            </a:r>
            <a:r>
              <a:rPr sz="1400" dirty="0">
                <a:latin typeface="Arial"/>
                <a:cs typeface="Arial"/>
              </a:rPr>
              <a:t>Seasons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mapping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holiday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column.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"/>
            </a:pPr>
            <a:endParaRPr sz="1450">
              <a:latin typeface="Arial"/>
              <a:cs typeface="Arial"/>
            </a:endParaRPr>
          </a:p>
          <a:p>
            <a:pPr marL="154305" indent="-142240" algn="just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Thus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prepared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building.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73930" y="3071037"/>
            <a:ext cx="4870068" cy="5865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88788" y="3929669"/>
            <a:ext cx="3540253" cy="773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1796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Evaluation: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34491"/>
            <a:ext cx="883412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problem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trying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continuous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following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models.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Linear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Lasso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(regularized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regression)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Ridge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Regression(regularized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regression)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Decision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Random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forest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spc="-10" dirty="0">
                <a:latin typeface="Arial"/>
                <a:cs typeface="Arial"/>
              </a:rPr>
              <a:t>Gradient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Boosting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400" b="1" spc="-10" dirty="0">
                <a:latin typeface="Arial"/>
                <a:cs typeface="Arial"/>
              </a:rPr>
              <a:t>Assumptions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regression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line:</a:t>
            </a:r>
            <a:endParaRPr sz="1400">
              <a:latin typeface="Arial"/>
              <a:cs typeface="Arial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dependent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almost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linear.</a:t>
            </a:r>
            <a:endParaRPr sz="1400">
              <a:latin typeface="Arial"/>
              <a:cs typeface="Arial"/>
            </a:endParaRPr>
          </a:p>
          <a:p>
            <a:pPr marL="12700" marR="377825" indent="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Mean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residuals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close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0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much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possible.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whether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actually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“best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fit”.</a:t>
            </a:r>
            <a:endParaRPr sz="1400">
              <a:latin typeface="Arial"/>
              <a:cs typeface="Arial"/>
            </a:endParaRPr>
          </a:p>
          <a:p>
            <a:pPr marL="12700" marR="219710" indent="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homoscedasticity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variance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assumption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variance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around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predictor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(X).</a:t>
            </a:r>
            <a:endParaRPr sz="1400">
              <a:latin typeface="Arial"/>
              <a:cs typeface="Arial"/>
            </a:endParaRPr>
          </a:p>
          <a:p>
            <a:pPr marL="161290" indent="-149225">
              <a:lnSpc>
                <a:spcPct val="100000"/>
              </a:lnSpc>
              <a:buSzPct val="92857"/>
              <a:buAutoNum type="arabicPeriod"/>
              <a:tabLst>
                <a:tab pos="16192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multicollinearity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Multicollinearity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occurs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are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high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correlations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two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Arial"/>
              <a:cs typeface="Arial"/>
            </a:endParaRPr>
          </a:p>
          <a:p>
            <a:pPr marL="12700" marR="184150" lvl="1" indent="18986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dirty="0">
                <a:latin typeface="Arial"/>
                <a:cs typeface="Arial"/>
              </a:rPr>
              <a:t>Before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after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applying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checked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assumptions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distribution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residuals, </a:t>
            </a:r>
            <a:r>
              <a:rPr sz="1400" dirty="0">
                <a:latin typeface="Arial"/>
                <a:cs typeface="Arial"/>
              </a:rPr>
              <a:t>scatter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plot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actual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predicted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values,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removing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multi-colinearity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among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independent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3743" y="610653"/>
            <a:ext cx="2971659" cy="16744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13" y="658747"/>
            <a:ext cx="2951717" cy="167716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49244"/>
            <a:ext cx="9118600" cy="1794510"/>
            <a:chOff x="0" y="3349244"/>
            <a:chExt cx="9118600" cy="17945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0522" y="3374720"/>
              <a:ext cx="3068001" cy="17433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49244"/>
              <a:ext cx="6072505" cy="179425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11290" y="598408"/>
            <a:ext cx="2809828" cy="165877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931" y="2325827"/>
            <a:ext cx="864679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4999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dirty="0">
                <a:latin typeface="Arial"/>
                <a:cs typeface="Arial"/>
              </a:rPr>
              <a:t>From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above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regression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plot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numerical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3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'Temperature', 'Wind_speed',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'Visibility',</a:t>
            </a:r>
            <a:r>
              <a:rPr sz="1400" spc="3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'Dew_point_temperature',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'Solar_Radiation'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positively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3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target variable,which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increases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increase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3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0723" y="619380"/>
            <a:ext cx="2714568" cy="16426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8038" y="621306"/>
            <a:ext cx="2862351" cy="15958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131" y="666943"/>
            <a:ext cx="2852492" cy="15902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931" y="3325063"/>
            <a:ext cx="7700009" cy="516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15100"/>
              </a:lnSpc>
              <a:spcBef>
                <a:spcPts val="100"/>
              </a:spcBef>
              <a:buFont typeface="Wingdings"/>
              <a:buChar char=""/>
              <a:tabLst>
                <a:tab pos="482600" algn="l"/>
                <a:tab pos="483234" algn="l"/>
              </a:tabLst>
            </a:pPr>
            <a:r>
              <a:rPr sz="1400" b="1" dirty="0">
                <a:latin typeface="Arial"/>
                <a:cs typeface="Arial"/>
              </a:rPr>
              <a:t>'Rainfall',‘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Snowfall’,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'Humidity'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these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negatively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related</a:t>
            </a:r>
            <a:r>
              <a:rPr sz="1400" b="1" spc="2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target </a:t>
            </a:r>
            <a:r>
              <a:rPr sz="1400" b="1" dirty="0">
                <a:latin typeface="Arial"/>
                <a:cs typeface="Arial"/>
              </a:rPr>
              <a:t>variable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means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30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decreases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when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these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increase.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955" y="1509996"/>
            <a:ext cx="3174574" cy="4721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9847" y="1452686"/>
            <a:ext cx="3449589" cy="5086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1091945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0997" y="1063497"/>
            <a:ext cx="160083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496519"/>
            <a:ext cx="4101465" cy="6000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400" b="1" dirty="0">
                <a:latin typeface="Arial"/>
                <a:cs typeface="Arial"/>
              </a:rPr>
              <a:t>Linear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regression,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Lasso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Ridge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Regression:</a:t>
            </a:r>
            <a:endParaRPr sz="1400">
              <a:latin typeface="Arial"/>
              <a:cs typeface="Arial"/>
            </a:endParaRPr>
          </a:p>
          <a:p>
            <a:pPr marL="302895" indent="-142240">
              <a:lnSpc>
                <a:spcPct val="100000"/>
              </a:lnSpc>
              <a:spcBef>
                <a:spcPts val="585"/>
              </a:spcBef>
              <a:buSzPct val="92857"/>
              <a:buFont typeface="Wingdings"/>
              <a:buChar char=""/>
              <a:tabLst>
                <a:tab pos="303530" algn="l"/>
              </a:tabLst>
            </a:pPr>
            <a:r>
              <a:rPr sz="1400" b="1" dirty="0">
                <a:latin typeface="Arial"/>
                <a:cs typeface="Arial"/>
              </a:rPr>
              <a:t>Linear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874" y="2009520"/>
            <a:ext cx="7239634" cy="3134360"/>
            <a:chOff x="22874" y="2009520"/>
            <a:chExt cx="7239634" cy="313436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74" y="3556640"/>
              <a:ext cx="3737710" cy="15548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2529" y="3568191"/>
              <a:ext cx="3529583" cy="157530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8528" y="2009520"/>
              <a:ext cx="2475483" cy="15843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654" y="2108993"/>
              <a:ext cx="3751048" cy="12622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884161" y="2259838"/>
            <a:ext cx="166878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latin typeface="Arial"/>
                <a:cs typeface="Arial"/>
              </a:rPr>
              <a:t>Mean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residuals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should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zero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close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0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possible.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is </a:t>
            </a:r>
            <a:r>
              <a:rPr sz="1100" dirty="0">
                <a:latin typeface="Arial"/>
                <a:cs typeface="Arial"/>
              </a:rPr>
              <a:t>done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check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whether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our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actually</a:t>
            </a:r>
            <a:endParaRPr sz="1100">
              <a:latin typeface="Arial"/>
              <a:cs typeface="Arial"/>
            </a:endParaRPr>
          </a:p>
          <a:p>
            <a:pPr marL="4953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“best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fit”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81571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Lasso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alpha=0.01) </a:t>
            </a: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981" y="1250296"/>
            <a:ext cx="3064809" cy="4586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8787" y="1204275"/>
            <a:ext cx="3328167" cy="4901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32" y="2104189"/>
            <a:ext cx="3997347" cy="133250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2878" y="3493581"/>
            <a:ext cx="8373109" cy="1617980"/>
            <a:chOff x="22878" y="3493581"/>
            <a:chExt cx="8373109" cy="16179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7915" y="3493581"/>
              <a:ext cx="4507466" cy="15976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78" y="3521380"/>
              <a:ext cx="3820635" cy="159004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06019" y="1892356"/>
            <a:ext cx="2982236" cy="1522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467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454101"/>
            <a:ext cx="3698875" cy="685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42240">
              <a:lnSpc>
                <a:spcPct val="154500"/>
              </a:lnSpc>
              <a:spcBef>
                <a:spcPts val="100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Ridge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alpha=0.1) </a:t>
            </a: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51" y="1311870"/>
            <a:ext cx="3168099" cy="4665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0452" y="1268177"/>
            <a:ext cx="3581924" cy="5360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361" y="3815106"/>
            <a:ext cx="3734316" cy="12870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22" y="2306021"/>
            <a:ext cx="3759058" cy="13854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66373" y="3803305"/>
            <a:ext cx="3661314" cy="12977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46336" y="2031739"/>
            <a:ext cx="3166895" cy="16170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37810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Elastic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Net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(Hyper-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parameter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tuned-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alpha=0.001,l1_ratio=0.5)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74" y="1332099"/>
            <a:ext cx="3104119" cy="4648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25135" y="1285908"/>
            <a:ext cx="3644173" cy="5366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5" y="3637935"/>
            <a:ext cx="3818499" cy="14781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50" y="2115625"/>
            <a:ext cx="3963931" cy="13213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1831" y="3691085"/>
            <a:ext cx="3761186" cy="140637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4491" y="1920982"/>
            <a:ext cx="3004794" cy="14049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-15448"/>
            <a:ext cx="8521065" cy="510540"/>
          </a:xfrm>
          <a:custGeom>
            <a:avLst/>
            <a:gdLst/>
            <a:ahLst/>
            <a:cxnLst/>
            <a:rect l="l" t="t" r="r" b="b"/>
            <a:pathLst>
              <a:path w="8521065" h="510540">
                <a:moveTo>
                  <a:pt x="8520557" y="0"/>
                </a:moveTo>
                <a:lnTo>
                  <a:pt x="0" y="0"/>
                </a:lnTo>
                <a:lnTo>
                  <a:pt x="0" y="510362"/>
                </a:lnTo>
                <a:lnTo>
                  <a:pt x="8520557" y="510362"/>
                </a:lnTo>
                <a:lnTo>
                  <a:pt x="852055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-15448"/>
            <a:ext cx="8521065" cy="510540"/>
          </a:xfrm>
          <a:prstGeom prst="rect">
            <a:avLst/>
          </a:prstGeom>
          <a:ln w="25400">
            <a:solidFill>
              <a:srgbClr val="202020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605155" indent="-513715">
              <a:lnSpc>
                <a:spcPct val="100000"/>
              </a:lnSpc>
              <a:spcBef>
                <a:spcPts val="1040"/>
              </a:spcBef>
              <a:buSzPct val="116666"/>
              <a:buFont typeface="Wingdings"/>
              <a:buChar char=""/>
              <a:tabLst>
                <a:tab pos="605155" algn="l"/>
                <a:tab pos="605790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Problem</a:t>
            </a:r>
            <a:r>
              <a:rPr sz="2400" b="1" spc="-1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Statement: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180" y="922024"/>
            <a:ext cx="7351395" cy="349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marR="5080" indent="-318135">
              <a:lnSpc>
                <a:spcPct val="114999"/>
              </a:lnSpc>
              <a:spcBef>
                <a:spcPts val="100"/>
              </a:spcBef>
              <a:buClr>
                <a:srgbClr val="CC0000"/>
              </a:buClr>
              <a:buSzPct val="77777"/>
              <a:buFont typeface="Wingdings"/>
              <a:buChar char=""/>
              <a:tabLst>
                <a:tab pos="330200" algn="l"/>
                <a:tab pos="330835" algn="l"/>
              </a:tabLst>
            </a:pP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Currently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bikes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are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introduced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many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urban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cities</a:t>
            </a:r>
            <a:r>
              <a:rPr sz="1800" b="1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for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enhancement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mobility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comfort.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client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Bike,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which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participates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program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in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Seoul,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South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Korea.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An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accurate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count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critical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success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Seoul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share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program.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important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50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make</a:t>
            </a:r>
            <a:r>
              <a:rPr sz="1800" b="1" spc="-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available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and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accessible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to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public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right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time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it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lessens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waiting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time.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Eventually,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providing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city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with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bikes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becomes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major concern.</a:t>
            </a:r>
            <a:endParaRPr sz="1800" dirty="0">
              <a:latin typeface="Arial"/>
              <a:cs typeface="Arial"/>
            </a:endParaRPr>
          </a:p>
          <a:p>
            <a:pPr marL="330200" marR="664210" indent="-318135">
              <a:lnSpc>
                <a:spcPct val="114999"/>
              </a:lnSpc>
              <a:buClr>
                <a:srgbClr val="CC0000"/>
              </a:buClr>
              <a:buSzPct val="77777"/>
              <a:buFont typeface="Wingdings"/>
              <a:buChar char=""/>
              <a:tabLst>
                <a:tab pos="392430" algn="l"/>
                <a:tab pos="393065" algn="l"/>
              </a:tabLst>
            </a:pPr>
            <a:r>
              <a:rPr dirty="0"/>
              <a:t>	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final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aim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this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project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is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prediction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bike</a:t>
            </a:r>
            <a:r>
              <a:rPr sz="1800" b="1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count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required</a:t>
            </a:r>
            <a:r>
              <a:rPr sz="1800" b="1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at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each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hour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for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the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stable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supply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of</a:t>
            </a:r>
            <a:r>
              <a:rPr sz="1800" b="1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02020"/>
                </a:solidFill>
                <a:latin typeface="Arial"/>
                <a:cs typeface="Arial"/>
              </a:rPr>
              <a:t>rental</a:t>
            </a:r>
            <a:r>
              <a:rPr sz="1800" b="1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02020"/>
                </a:solidFill>
                <a:latin typeface="Arial"/>
                <a:cs typeface="Arial"/>
              </a:rPr>
              <a:t>bikes.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40" y="54244"/>
            <a:ext cx="5237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735393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4305" indent="-142240">
              <a:lnSpc>
                <a:spcPct val="100000"/>
              </a:lnSpc>
              <a:spcBef>
                <a:spcPts val="9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Decision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max_depth=9,max_features='auto')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96378" y="506983"/>
            <a:ext cx="117602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consider</a:t>
            </a:r>
            <a:r>
              <a:rPr sz="1400" spc="-20" dirty="0">
                <a:latin typeface="Arial"/>
                <a:cs typeface="Arial"/>
              </a:rPr>
              <a:t> when </a:t>
            </a:r>
            <a:r>
              <a:rPr sz="1400" dirty="0">
                <a:latin typeface="Arial"/>
                <a:cs typeface="Arial"/>
              </a:rPr>
              <a:t>looking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best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split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8" y="3487820"/>
            <a:ext cx="3875813" cy="16216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51" y="2081160"/>
            <a:ext cx="3940278" cy="1313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39341" y="3472850"/>
            <a:ext cx="4043214" cy="161768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0284" y="1940376"/>
            <a:ext cx="2992295" cy="14376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45" y="1221115"/>
            <a:ext cx="3247284" cy="4782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40000" y="1172792"/>
            <a:ext cx="3631159" cy="52479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751141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1055"/>
              </a:spcBef>
              <a:buSzPct val="92857"/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Random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forest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regression(Hyper-</a:t>
            </a:r>
            <a:r>
              <a:rPr sz="1400" b="1" dirty="0">
                <a:latin typeface="Arial"/>
                <a:cs typeface="Arial"/>
              </a:rPr>
              <a:t>parameter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tuned-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'max_depth':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9,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'n_estimators':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100')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4" y="1237876"/>
            <a:ext cx="3328616" cy="4810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97" y="3633989"/>
            <a:ext cx="3535915" cy="1482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78" y="2041522"/>
            <a:ext cx="3730148" cy="143891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3487673" y="1076566"/>
            <a:ext cx="3806190" cy="2432685"/>
            <a:chOff x="3487673" y="1076566"/>
            <a:chExt cx="3806190" cy="2432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7673" y="1076566"/>
              <a:ext cx="3763645" cy="7152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9069" y="1769617"/>
              <a:ext cx="3304794" cy="173913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95331" y="3667747"/>
            <a:ext cx="3993536" cy="14289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264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Model</a:t>
            </a:r>
            <a:r>
              <a:rPr sz="2400" b="1" spc="-7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Selection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Evaluation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900430"/>
            <a:ext cx="16713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20997" y="871982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Scores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Test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570738"/>
            <a:ext cx="875919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00000"/>
              </a:lnSpc>
              <a:spcBef>
                <a:spcPts val="100"/>
              </a:spcBef>
              <a:buSzPct val="91666"/>
              <a:buFont typeface="Wingdings"/>
              <a:buChar char=""/>
              <a:tabLst>
                <a:tab pos="134620" algn="l"/>
              </a:tabLst>
            </a:pPr>
            <a:r>
              <a:rPr sz="1200" b="1" dirty="0">
                <a:latin typeface="Arial"/>
                <a:cs typeface="Arial"/>
              </a:rPr>
              <a:t>Gradient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boosting</a:t>
            </a:r>
            <a:r>
              <a:rPr sz="1200" b="1" spc="3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regression(Hyper-parameter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tuned-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'learning_rate':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0.04,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'max_depth':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8,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'n_estimators':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150,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'subsample': </a:t>
            </a:r>
            <a:r>
              <a:rPr sz="1200" spc="-20" dirty="0">
                <a:latin typeface="Arial"/>
                <a:cs typeface="Arial"/>
              </a:rPr>
              <a:t>0.9</a:t>
            </a:r>
            <a:r>
              <a:rPr sz="1400" spc="-2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0817" y="1222642"/>
            <a:ext cx="3771461" cy="5554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617" y="1315206"/>
            <a:ext cx="3651085" cy="5276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59" y="3521004"/>
            <a:ext cx="3790188" cy="15904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35" y="2062718"/>
            <a:ext cx="4056919" cy="135232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42706" y="3514435"/>
            <a:ext cx="4408356" cy="15774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3035" y="1931247"/>
            <a:ext cx="2705943" cy="13640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224268" y="2007107"/>
            <a:ext cx="1719580" cy="1626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1285" indent="106680">
              <a:lnSpc>
                <a:spcPct val="100000"/>
              </a:lnSpc>
              <a:spcBef>
                <a:spcPts val="100"/>
              </a:spcBef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dirty="0">
                <a:latin typeface="Arial"/>
                <a:cs typeface="Arial"/>
              </a:rPr>
              <a:t>Learning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rate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shrinks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the </a:t>
            </a:r>
            <a:r>
              <a:rPr sz="1050" dirty="0">
                <a:latin typeface="Arial"/>
                <a:cs typeface="Arial"/>
              </a:rPr>
              <a:t>contribution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of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each </a:t>
            </a:r>
            <a:r>
              <a:rPr sz="1050" spc="-20" dirty="0">
                <a:latin typeface="Arial"/>
                <a:cs typeface="Arial"/>
              </a:rPr>
              <a:t>tree</a:t>
            </a:r>
            <a:endParaRPr sz="1050">
              <a:latin typeface="Arial"/>
              <a:cs typeface="Arial"/>
            </a:endParaRPr>
          </a:p>
          <a:p>
            <a:pPr marL="12700" marR="72390">
              <a:lnSpc>
                <a:spcPct val="100000"/>
              </a:lnSpc>
            </a:pPr>
            <a:r>
              <a:rPr sz="1050" dirty="0">
                <a:latin typeface="Arial"/>
                <a:cs typeface="Arial"/>
              </a:rPr>
              <a:t>by</a:t>
            </a:r>
            <a:r>
              <a:rPr sz="1050" spc="-2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learning_rate.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There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is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a </a:t>
            </a:r>
            <a:r>
              <a:rPr sz="1050" spc="-10" dirty="0">
                <a:latin typeface="Arial"/>
                <a:cs typeface="Arial"/>
              </a:rPr>
              <a:t>trade-</a:t>
            </a:r>
            <a:r>
              <a:rPr sz="1050" dirty="0">
                <a:latin typeface="Arial"/>
                <a:cs typeface="Arial"/>
              </a:rPr>
              <a:t>off</a:t>
            </a:r>
            <a:r>
              <a:rPr sz="1050" spc="20" dirty="0">
                <a:latin typeface="Arial"/>
                <a:cs typeface="Arial"/>
              </a:rPr>
              <a:t> </a:t>
            </a:r>
            <a:r>
              <a:rPr sz="1050" spc="-10" dirty="0">
                <a:latin typeface="Arial"/>
                <a:cs typeface="Arial"/>
              </a:rPr>
              <a:t>between </a:t>
            </a:r>
            <a:r>
              <a:rPr sz="1050" dirty="0">
                <a:latin typeface="Arial"/>
                <a:cs typeface="Arial"/>
              </a:rPr>
              <a:t>learning_rate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and </a:t>
            </a:r>
            <a:r>
              <a:rPr sz="1050" spc="-10" dirty="0">
                <a:latin typeface="Arial"/>
                <a:cs typeface="Arial"/>
              </a:rPr>
              <a:t>n_estimators.</a:t>
            </a:r>
            <a:endParaRPr sz="1050">
              <a:latin typeface="Arial"/>
              <a:cs typeface="Arial"/>
            </a:endParaRPr>
          </a:p>
          <a:p>
            <a:pPr marL="12700" marR="5080" indent="106680">
              <a:lnSpc>
                <a:spcPct val="100000"/>
              </a:lnSpc>
              <a:buSzPct val="90476"/>
              <a:buFont typeface="Wingdings"/>
              <a:buChar char=""/>
              <a:tabLst>
                <a:tab pos="119380" algn="l"/>
              </a:tabLst>
            </a:pPr>
            <a:r>
              <a:rPr sz="1050" dirty="0">
                <a:latin typeface="Arial"/>
                <a:cs typeface="Arial"/>
              </a:rPr>
              <a:t>Choosing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subsample</a:t>
            </a:r>
            <a:r>
              <a:rPr sz="1050" spc="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&lt;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1.0 </a:t>
            </a:r>
            <a:r>
              <a:rPr sz="1050" dirty="0">
                <a:latin typeface="Arial"/>
                <a:cs typeface="Arial"/>
              </a:rPr>
              <a:t>leads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to</a:t>
            </a:r>
            <a:r>
              <a:rPr sz="1050" spc="-15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</a:t>
            </a:r>
            <a:r>
              <a:rPr sz="1050" spc="-2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reduction</a:t>
            </a:r>
            <a:r>
              <a:rPr sz="1050" spc="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of </a:t>
            </a:r>
            <a:r>
              <a:rPr sz="1050" dirty="0">
                <a:latin typeface="Arial"/>
                <a:cs typeface="Arial"/>
              </a:rPr>
              <a:t>variance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and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an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increase</a:t>
            </a:r>
            <a:r>
              <a:rPr sz="1050" spc="-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in </a:t>
            </a:r>
            <a:r>
              <a:rPr sz="1050" spc="-10" dirty="0">
                <a:latin typeface="Arial"/>
                <a:cs typeface="Arial"/>
              </a:rPr>
              <a:t>bias.</a:t>
            </a:r>
            <a:endParaRPr sz="1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621" y="0"/>
            <a:ext cx="424877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lvl="1" indent="-485775"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 Importance’s: 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42950"/>
            <a:ext cx="9069705" cy="2181860"/>
            <a:chOff x="37522" y="651786"/>
            <a:chExt cx="9069705" cy="2181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22" y="715956"/>
              <a:ext cx="4561724" cy="21173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015" y="651786"/>
              <a:ext cx="4464004" cy="208669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72" y="3020202"/>
            <a:ext cx="4468337" cy="208632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95596" y="3122930"/>
            <a:ext cx="38068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From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 </a:t>
            </a:r>
            <a:r>
              <a:rPr sz="1400" dirty="0">
                <a:latin typeface="Arial"/>
                <a:cs typeface="Arial"/>
              </a:rPr>
              <a:t>hour,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top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important features.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4" y="595536"/>
            <a:ext cx="5170870" cy="23193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-14698"/>
            <a:ext cx="8542020" cy="514984"/>
            <a:chOff x="-12700" y="-12725"/>
            <a:chExt cx="8542020" cy="514984"/>
          </a:xfrm>
        </p:grpSpPr>
        <p:sp>
          <p:nvSpPr>
            <p:cNvPr id="5" name="object 5"/>
            <p:cNvSpPr/>
            <p:nvPr/>
          </p:nvSpPr>
          <p:spPr>
            <a:xfrm>
              <a:off x="0" y="-25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8516620" y="0"/>
                  </a:moveTo>
                  <a:lnTo>
                    <a:pt x="0" y="0"/>
                  </a:lnTo>
                  <a:lnTo>
                    <a:pt x="0" y="489102"/>
                  </a:lnTo>
                  <a:lnTo>
                    <a:pt x="8516620" y="489102"/>
                  </a:lnTo>
                  <a:lnTo>
                    <a:pt x="8516620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-25"/>
              <a:ext cx="8516620" cy="489584"/>
            </a:xfrm>
            <a:custGeom>
              <a:avLst/>
              <a:gdLst/>
              <a:ahLst/>
              <a:cxnLst/>
              <a:rect l="l" t="t" r="r" b="b"/>
              <a:pathLst>
                <a:path w="8516620" h="489584">
                  <a:moveTo>
                    <a:pt x="0" y="489102"/>
                  </a:moveTo>
                  <a:lnTo>
                    <a:pt x="8516620" y="489102"/>
                  </a:lnTo>
                  <a:lnTo>
                    <a:pt x="8516620" y="0"/>
                  </a:lnTo>
                  <a:lnTo>
                    <a:pt x="0" y="0"/>
                  </a:lnTo>
                  <a:lnTo>
                    <a:pt x="0" y="489102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8739" y="70358"/>
            <a:ext cx="218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14020" algn="l"/>
              </a:tabLst>
            </a:pP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Conclusion: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7885" y="614933"/>
            <a:ext cx="3582670" cy="436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78435">
              <a:lnSpc>
                <a:spcPct val="100000"/>
              </a:lnSpc>
              <a:spcBef>
                <a:spcPts val="95"/>
              </a:spcBef>
            </a:pPr>
            <a:r>
              <a:rPr sz="950" dirty="0">
                <a:latin typeface="Arial"/>
                <a:cs typeface="Arial"/>
              </a:rPr>
              <a:t>As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calculated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MAE,MSE,RMSE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each </a:t>
            </a:r>
            <a:r>
              <a:rPr sz="950" dirty="0">
                <a:latin typeface="Arial"/>
                <a:cs typeface="Arial"/>
              </a:rPr>
              <a:t>model.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Based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will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decide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performance.</a:t>
            </a:r>
            <a:endParaRPr sz="950">
              <a:latin typeface="Arial"/>
              <a:cs typeface="Arial"/>
            </a:endParaRPr>
          </a:p>
          <a:p>
            <a:pPr marL="12700" marR="46355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Our</a:t>
            </a:r>
            <a:r>
              <a:rPr sz="950" b="1" spc="-1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assumption</a:t>
            </a:r>
            <a:r>
              <a:rPr sz="950" spc="-10" dirty="0">
                <a:latin typeface="Arial"/>
                <a:cs typeface="Arial"/>
              </a:rPr>
              <a:t>: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if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difference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of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between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Train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data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more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than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5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will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consider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over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fitting.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Linear,</a:t>
            </a:r>
            <a:r>
              <a:rPr sz="950" b="1" spc="-5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Lasso,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Ridge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and</a:t>
            </a:r>
            <a:r>
              <a:rPr sz="950" b="1" spc="-50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Elastic</a:t>
            </a:r>
            <a:r>
              <a:rPr sz="950" b="1" spc="-40" dirty="0">
                <a:latin typeface="Arial"/>
                <a:cs typeface="Arial"/>
              </a:rPr>
              <a:t> </a:t>
            </a:r>
            <a:r>
              <a:rPr sz="950" b="1" spc="-20" dirty="0">
                <a:latin typeface="Arial"/>
                <a:cs typeface="Arial"/>
              </a:rPr>
              <a:t>Net:</a:t>
            </a:r>
            <a:endParaRPr sz="950">
              <a:latin typeface="Arial"/>
              <a:cs typeface="Arial"/>
            </a:endParaRPr>
          </a:p>
          <a:p>
            <a:pPr marL="12700" marR="11112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Linear,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Lasso,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Ridge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Elastic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regression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almost </a:t>
            </a:r>
            <a:r>
              <a:rPr sz="950" dirty="0">
                <a:latin typeface="Arial"/>
                <a:cs typeface="Arial"/>
              </a:rPr>
              <a:t>similar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scores(61%)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both</a:t>
            </a:r>
            <a:r>
              <a:rPr sz="950" spc="-10" dirty="0">
                <a:latin typeface="Arial"/>
                <a:cs typeface="Arial"/>
              </a:rPr>
              <a:t> training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data.(Even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after </a:t>
            </a:r>
            <a:r>
              <a:rPr sz="950" dirty="0">
                <a:latin typeface="Arial"/>
                <a:cs typeface="Arial"/>
              </a:rPr>
              <a:t>using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GridserachCV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have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similar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results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of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base </a:t>
            </a:r>
            <a:r>
              <a:rPr sz="950" spc="-10" dirty="0">
                <a:latin typeface="Arial"/>
                <a:cs typeface="Arial"/>
              </a:rPr>
              <a:t>models).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50" b="1" spc="-10" dirty="0">
                <a:latin typeface="Arial"/>
                <a:cs typeface="Arial"/>
              </a:rPr>
              <a:t>Decision</a:t>
            </a:r>
            <a:r>
              <a:rPr sz="950" b="1" spc="-25" dirty="0">
                <a:latin typeface="Arial"/>
                <a:cs typeface="Arial"/>
              </a:rPr>
              <a:t> </a:t>
            </a:r>
            <a:r>
              <a:rPr sz="950" b="1" dirty="0">
                <a:latin typeface="Arial"/>
                <a:cs typeface="Arial"/>
              </a:rPr>
              <a:t>Tree</a:t>
            </a:r>
            <a:r>
              <a:rPr sz="950" b="1" spc="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Regression:</a:t>
            </a: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On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Decision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tree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tuning,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100%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was </a:t>
            </a:r>
            <a:r>
              <a:rPr sz="950" dirty="0">
                <a:latin typeface="Arial"/>
                <a:cs typeface="Arial"/>
              </a:rPr>
              <a:t>very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less.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memorized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So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20" dirty="0">
                <a:latin typeface="Arial"/>
                <a:cs typeface="Arial"/>
              </a:rPr>
              <a:t>over </a:t>
            </a:r>
            <a:r>
              <a:rPr sz="950" dirty="0">
                <a:latin typeface="Arial"/>
                <a:cs typeface="Arial"/>
              </a:rPr>
              <a:t>fitted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model.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88%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83%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which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quite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good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us.</a:t>
            </a: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Random</a:t>
            </a:r>
            <a:r>
              <a:rPr sz="950" b="1" spc="-6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Forest:</a:t>
            </a:r>
            <a:endParaRPr sz="950">
              <a:latin typeface="Arial"/>
              <a:cs typeface="Arial"/>
            </a:endParaRPr>
          </a:p>
          <a:p>
            <a:pPr marL="12700" marR="120014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Random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Forest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98%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90%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0" dirty="0">
                <a:latin typeface="Arial"/>
                <a:cs typeface="Arial"/>
              </a:rPr>
              <a:t> test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memorized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So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over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fitted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per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assumption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90%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87%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which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is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very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good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25" dirty="0">
                <a:latin typeface="Arial"/>
                <a:cs typeface="Arial"/>
              </a:rPr>
              <a:t>us.</a:t>
            </a:r>
            <a:endParaRPr sz="950">
              <a:latin typeface="Arial"/>
              <a:cs typeface="Arial"/>
            </a:endParaRPr>
          </a:p>
          <a:p>
            <a:pPr marL="12700" marR="145415">
              <a:lnSpc>
                <a:spcPct val="100000"/>
              </a:lnSpc>
            </a:pPr>
            <a:r>
              <a:rPr sz="950" b="1" dirty="0">
                <a:latin typeface="Arial"/>
                <a:cs typeface="Arial"/>
              </a:rPr>
              <a:t>Gradient</a:t>
            </a:r>
            <a:r>
              <a:rPr sz="950" b="1" spc="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Boosting</a:t>
            </a:r>
            <a:r>
              <a:rPr sz="950" b="1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Regression(Gradient</a:t>
            </a:r>
            <a:r>
              <a:rPr sz="950" b="1" spc="-5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Boosting</a:t>
            </a:r>
            <a:r>
              <a:rPr sz="950" b="1" dirty="0">
                <a:latin typeface="Arial"/>
                <a:cs typeface="Arial"/>
              </a:rPr>
              <a:t> </a:t>
            </a:r>
            <a:r>
              <a:rPr sz="950" b="1" spc="-10" dirty="0">
                <a:latin typeface="Arial"/>
                <a:cs typeface="Arial"/>
              </a:rPr>
              <a:t>Machine):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Random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Forest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regressor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model,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86%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85%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0" dirty="0">
                <a:latin typeface="Arial"/>
                <a:cs typeface="Arial"/>
              </a:rPr>
              <a:t> test </a:t>
            </a:r>
            <a:r>
              <a:rPr sz="950" dirty="0">
                <a:latin typeface="Arial"/>
                <a:cs typeface="Arial"/>
              </a:rPr>
              <a:t>data.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Our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model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performed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well</a:t>
            </a:r>
            <a:r>
              <a:rPr sz="950" spc="-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without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4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tuning. </a:t>
            </a:r>
            <a:r>
              <a:rPr sz="950" dirty="0">
                <a:latin typeface="Arial"/>
                <a:cs typeface="Arial"/>
              </a:rPr>
              <a:t>After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5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tuning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got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r2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score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as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96%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training </a:t>
            </a:r>
            <a:r>
              <a:rPr sz="950" dirty="0">
                <a:latin typeface="Arial"/>
                <a:cs typeface="Arial"/>
              </a:rPr>
              <a:t>data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and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91%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on</a:t>
            </a:r>
            <a:r>
              <a:rPr sz="950" spc="-3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test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data,</a:t>
            </a:r>
            <a:r>
              <a:rPr sz="950" spc="-3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thus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we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improved</a:t>
            </a:r>
            <a:r>
              <a:rPr sz="950" spc="-4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the</a:t>
            </a:r>
            <a:r>
              <a:rPr sz="950" spc="-2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model performance</a:t>
            </a:r>
            <a:r>
              <a:rPr sz="950" spc="-20" dirty="0">
                <a:latin typeface="Arial"/>
                <a:cs typeface="Arial"/>
              </a:rPr>
              <a:t> </a:t>
            </a:r>
            <a:r>
              <a:rPr sz="950" dirty="0">
                <a:latin typeface="Arial"/>
                <a:cs typeface="Arial"/>
              </a:rPr>
              <a:t>by</a:t>
            </a:r>
            <a:r>
              <a:rPr sz="950" spc="10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hyper-parameter</a:t>
            </a:r>
            <a:r>
              <a:rPr sz="950" spc="-15" dirty="0">
                <a:latin typeface="Arial"/>
                <a:cs typeface="Arial"/>
              </a:rPr>
              <a:t> </a:t>
            </a:r>
            <a:r>
              <a:rPr sz="950" spc="-10" dirty="0">
                <a:latin typeface="Arial"/>
                <a:cs typeface="Arial"/>
              </a:rPr>
              <a:t>tuning.</a:t>
            </a:r>
            <a:endParaRPr sz="95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911982"/>
            <a:ext cx="5237988" cy="22315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400" y="57150"/>
            <a:ext cx="2438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Conclusion: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912707"/>
            <a:ext cx="734695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latin typeface="Arial"/>
                <a:cs typeface="Arial"/>
              </a:rPr>
              <a:t>Thus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Gradient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Boosting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Regression(GridSearchCV)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and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Random</a:t>
            </a:r>
            <a:r>
              <a:rPr lang="en-IN" sz="2000" b="1" spc="-2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forest(GridSearchCv) </a:t>
            </a:r>
            <a:r>
              <a:rPr sz="2000" b="1" dirty="0">
                <a:latin typeface="Arial"/>
                <a:cs typeface="Arial"/>
              </a:rPr>
              <a:t>gives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good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r2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scores.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We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can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deploy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this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models.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B0B0B7-4691-1419-D2F8-40CB313A3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00150"/>
            <a:ext cx="8520600" cy="1963800"/>
          </a:xfrm>
        </p:spPr>
        <p:txBody>
          <a:bodyPr/>
          <a:lstStyle/>
          <a:p>
            <a:r>
              <a:rPr lang="en-US" sz="72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Thank You</a:t>
            </a:r>
            <a:endParaRPr lang="en-IN" sz="7200" b="1" dirty="0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2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"/>
    </mc:Choice>
    <mc:Fallback xmlns="">
      <p:transition spd="slow" advTm="438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-12738"/>
            <a:ext cx="8546465" cy="524510"/>
            <a:chOff x="-12700" y="-12738"/>
            <a:chExt cx="8546465" cy="524510"/>
          </a:xfrm>
        </p:grpSpPr>
        <p:sp>
          <p:nvSpPr>
            <p:cNvPr id="4" name="object 4"/>
            <p:cNvSpPr/>
            <p:nvPr/>
          </p:nvSpPr>
          <p:spPr>
            <a:xfrm>
              <a:off x="0" y="-38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8520557" y="0"/>
                  </a:moveTo>
                  <a:lnTo>
                    <a:pt x="0" y="0"/>
                  </a:lnTo>
                  <a:lnTo>
                    <a:pt x="0" y="498767"/>
                  </a:lnTo>
                  <a:lnTo>
                    <a:pt x="8520557" y="498767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38"/>
              <a:ext cx="8521065" cy="499109"/>
            </a:xfrm>
            <a:custGeom>
              <a:avLst/>
              <a:gdLst/>
              <a:ahLst/>
              <a:cxnLst/>
              <a:rect l="l" t="t" r="r" b="b"/>
              <a:pathLst>
                <a:path w="8521065" h="499109">
                  <a:moveTo>
                    <a:pt x="0" y="498767"/>
                  </a:moveTo>
                  <a:lnTo>
                    <a:pt x="8520557" y="498767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498767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70358"/>
            <a:ext cx="5012055" cy="1059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Work</a:t>
            </a:r>
            <a:r>
              <a:rPr sz="2400" b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Flow</a:t>
            </a:r>
            <a:r>
              <a:rPr sz="2400" b="1" spc="-50" dirty="0">
                <a:solidFill>
                  <a:schemeClr val="bg1"/>
                </a:solidFill>
                <a:latin typeface="Arial"/>
                <a:cs typeface="Arial"/>
              </a:rPr>
              <a:t> 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4646"/>
              </a:buClr>
              <a:buFont typeface="Wingdings"/>
              <a:buChar char=""/>
            </a:pPr>
            <a:endParaRPr sz="2800" dirty="0">
              <a:latin typeface="Arial"/>
              <a:cs typeface="Arial"/>
            </a:endParaRPr>
          </a:p>
          <a:p>
            <a:pPr marL="374650" lvl="1" indent="-162560">
              <a:lnSpc>
                <a:spcPct val="100000"/>
              </a:lnSpc>
              <a:buSzPct val="93750"/>
              <a:buFont typeface="Wingdings"/>
              <a:buChar char=""/>
              <a:tabLst>
                <a:tab pos="375285" algn="l"/>
              </a:tabLst>
            </a:pPr>
            <a:r>
              <a:rPr sz="1600" dirty="0">
                <a:latin typeface="Arial"/>
                <a:cs typeface="Arial"/>
              </a:rPr>
              <a:t>So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will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divide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our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work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flow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following</a:t>
            </a:r>
            <a:r>
              <a:rPr sz="1600" spc="4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steps.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844" y="1974342"/>
            <a:ext cx="1327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F5FCFF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76897" y="1442592"/>
            <a:ext cx="2067560" cy="1250950"/>
            <a:chOff x="376897" y="1442592"/>
            <a:chExt cx="2067560" cy="1250950"/>
          </a:xfrm>
        </p:grpSpPr>
        <p:sp>
          <p:nvSpPr>
            <p:cNvPr id="9" name="object 9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27" y="1150320"/>
                  </a:lnTo>
                  <a:lnTo>
                    <a:pt x="35883" y="1189275"/>
                  </a:lnTo>
                  <a:lnTo>
                    <a:pt x="74827" y="1215538"/>
                  </a:lnTo>
                  <a:lnTo>
                    <a:pt x="122516" y="1225169"/>
                  </a:lnTo>
                  <a:lnTo>
                    <a:pt x="1919262" y="1225169"/>
                  </a:lnTo>
                  <a:lnTo>
                    <a:pt x="1966968" y="1215538"/>
                  </a:lnTo>
                  <a:lnTo>
                    <a:pt x="2005923" y="1189275"/>
                  </a:lnTo>
                  <a:lnTo>
                    <a:pt x="2032186" y="1150320"/>
                  </a:lnTo>
                  <a:lnTo>
                    <a:pt x="2041817" y="1102614"/>
                  </a:lnTo>
                  <a:lnTo>
                    <a:pt x="2041817" y="122555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9597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5"/>
                  </a:lnTo>
                  <a:lnTo>
                    <a:pt x="2041817" y="1102614"/>
                  </a:lnTo>
                  <a:lnTo>
                    <a:pt x="2032186" y="1150320"/>
                  </a:lnTo>
                  <a:lnTo>
                    <a:pt x="2005923" y="1189275"/>
                  </a:lnTo>
                  <a:lnTo>
                    <a:pt x="1966968" y="1215538"/>
                  </a:lnTo>
                  <a:lnTo>
                    <a:pt x="1919262" y="1225169"/>
                  </a:lnTo>
                  <a:lnTo>
                    <a:pt x="122516" y="1225169"/>
                  </a:lnTo>
                  <a:lnTo>
                    <a:pt x="74827" y="1215538"/>
                  </a:lnTo>
                  <a:lnTo>
                    <a:pt x="35883" y="1189275"/>
                  </a:lnTo>
                  <a:lnTo>
                    <a:pt x="9627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37209" y="1616201"/>
            <a:ext cx="17462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Collection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86433" y="1879092"/>
            <a:ext cx="448309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3023" y="2141982"/>
            <a:ext cx="1676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Understanding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10992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30">
                <a:moveTo>
                  <a:pt x="216534" y="0"/>
                </a:moveTo>
                <a:lnTo>
                  <a:pt x="216534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534" y="405130"/>
                </a:lnTo>
                <a:lnTo>
                  <a:pt x="216534" y="506349"/>
                </a:lnTo>
                <a:lnTo>
                  <a:pt x="432943" y="253111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3235325" y="1442592"/>
            <a:ext cx="2067560" cy="1250950"/>
            <a:chOff x="3235325" y="1442592"/>
            <a:chExt cx="2067560" cy="1250950"/>
          </a:xfrm>
        </p:grpSpPr>
        <p:sp>
          <p:nvSpPr>
            <p:cNvPr id="16" name="object 16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4" y="1225169"/>
                  </a:lnTo>
                  <a:lnTo>
                    <a:pt x="1919351" y="1225169"/>
                  </a:lnTo>
                  <a:lnTo>
                    <a:pt x="1967037" y="1215538"/>
                  </a:lnTo>
                  <a:lnTo>
                    <a:pt x="2005949" y="1189275"/>
                  </a:lnTo>
                  <a:lnTo>
                    <a:pt x="2032168" y="1150320"/>
                  </a:lnTo>
                  <a:lnTo>
                    <a:pt x="2041778" y="1102614"/>
                  </a:lnTo>
                  <a:lnTo>
                    <a:pt x="2041778" y="122555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8025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5"/>
                  </a:lnTo>
                  <a:lnTo>
                    <a:pt x="2041778" y="1102614"/>
                  </a:lnTo>
                  <a:lnTo>
                    <a:pt x="2032168" y="1150320"/>
                  </a:lnTo>
                  <a:lnTo>
                    <a:pt x="2005949" y="1189275"/>
                  </a:lnTo>
                  <a:lnTo>
                    <a:pt x="1967037" y="1215538"/>
                  </a:lnTo>
                  <a:lnTo>
                    <a:pt x="1919351" y="1225169"/>
                  </a:lnTo>
                  <a:lnTo>
                    <a:pt x="122554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84550" y="1616201"/>
            <a:ext cx="1769745" cy="85598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 algn="ctr">
              <a:lnSpc>
                <a:spcPts val="2070"/>
              </a:lnSpc>
              <a:spcBef>
                <a:spcPts val="440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Wrangling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&amp;</a:t>
            </a:r>
            <a:r>
              <a:rPr sz="2000" spc="-2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Feature Engineering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69509" y="181470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30">
                <a:moveTo>
                  <a:pt x="216407" y="0"/>
                </a:moveTo>
                <a:lnTo>
                  <a:pt x="216407" y="101219"/>
                </a:lnTo>
                <a:lnTo>
                  <a:pt x="0" y="101219"/>
                </a:lnTo>
                <a:lnTo>
                  <a:pt x="0" y="405130"/>
                </a:lnTo>
                <a:lnTo>
                  <a:pt x="216407" y="405130"/>
                </a:lnTo>
                <a:lnTo>
                  <a:pt x="216407" y="506349"/>
                </a:lnTo>
                <a:lnTo>
                  <a:pt x="432942" y="253111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3840" y="1442592"/>
            <a:ext cx="2067560" cy="1250950"/>
            <a:chOff x="6093840" y="1442592"/>
            <a:chExt cx="2067560" cy="1250950"/>
          </a:xfrm>
        </p:grpSpPr>
        <p:sp>
          <p:nvSpPr>
            <p:cNvPr id="21" name="object 21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5"/>
                  </a:lnTo>
                  <a:lnTo>
                    <a:pt x="0" y="1102614"/>
                  </a:lnTo>
                  <a:lnTo>
                    <a:pt x="9630" y="1150320"/>
                  </a:lnTo>
                  <a:lnTo>
                    <a:pt x="35893" y="1189275"/>
                  </a:lnTo>
                  <a:lnTo>
                    <a:pt x="74848" y="1215538"/>
                  </a:lnTo>
                  <a:lnTo>
                    <a:pt x="122555" y="1225169"/>
                  </a:lnTo>
                  <a:lnTo>
                    <a:pt x="1919351" y="1225169"/>
                  </a:lnTo>
                  <a:lnTo>
                    <a:pt x="1966983" y="1215538"/>
                  </a:lnTo>
                  <a:lnTo>
                    <a:pt x="2005901" y="1189275"/>
                  </a:lnTo>
                  <a:lnTo>
                    <a:pt x="2032150" y="1150320"/>
                  </a:lnTo>
                  <a:lnTo>
                    <a:pt x="2041779" y="1102614"/>
                  </a:lnTo>
                  <a:lnTo>
                    <a:pt x="2041779" y="122555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06540" y="1455292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5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5"/>
                  </a:lnTo>
                  <a:lnTo>
                    <a:pt x="2041779" y="1102614"/>
                  </a:lnTo>
                  <a:lnTo>
                    <a:pt x="2032150" y="1150320"/>
                  </a:lnTo>
                  <a:lnTo>
                    <a:pt x="2005901" y="1189275"/>
                  </a:lnTo>
                  <a:lnTo>
                    <a:pt x="1966983" y="1215538"/>
                  </a:lnTo>
                  <a:lnTo>
                    <a:pt x="1919351" y="1225169"/>
                  </a:lnTo>
                  <a:lnTo>
                    <a:pt x="122555" y="1225169"/>
                  </a:lnTo>
                  <a:lnTo>
                    <a:pt x="74848" y="1215538"/>
                  </a:lnTo>
                  <a:lnTo>
                    <a:pt x="35893" y="1189275"/>
                  </a:lnTo>
                  <a:lnTo>
                    <a:pt x="9630" y="1150320"/>
                  </a:lnTo>
                  <a:lnTo>
                    <a:pt x="0" y="1102614"/>
                  </a:lnTo>
                  <a:lnTo>
                    <a:pt x="0" y="122555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854190" y="1879092"/>
            <a:ext cx="5473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EDA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874256" y="2860039"/>
            <a:ext cx="506730" cy="433070"/>
          </a:xfrm>
          <a:custGeom>
            <a:avLst/>
            <a:gdLst/>
            <a:ahLst/>
            <a:cxnLst/>
            <a:rect l="l" t="t" r="r" b="b"/>
            <a:pathLst>
              <a:path w="506729" h="433070">
                <a:moveTo>
                  <a:pt x="405129" y="0"/>
                </a:moveTo>
                <a:lnTo>
                  <a:pt x="101346" y="0"/>
                </a:lnTo>
                <a:lnTo>
                  <a:pt x="101346" y="216408"/>
                </a:lnTo>
                <a:lnTo>
                  <a:pt x="0" y="216408"/>
                </a:lnTo>
                <a:lnTo>
                  <a:pt x="253238" y="432943"/>
                </a:lnTo>
                <a:lnTo>
                  <a:pt x="506349" y="216408"/>
                </a:lnTo>
                <a:lnTo>
                  <a:pt x="405129" y="216408"/>
                </a:lnTo>
                <a:lnTo>
                  <a:pt x="405129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3840" y="3484371"/>
            <a:ext cx="2067560" cy="1250950"/>
            <a:chOff x="6093840" y="3484371"/>
            <a:chExt cx="2067560" cy="1250950"/>
          </a:xfrm>
        </p:grpSpPr>
        <p:sp>
          <p:nvSpPr>
            <p:cNvPr id="26" name="object 26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1919351" y="0"/>
                  </a:moveTo>
                  <a:lnTo>
                    <a:pt x="122555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5" y="1225105"/>
                  </a:lnTo>
                  <a:lnTo>
                    <a:pt x="1919351" y="1225105"/>
                  </a:lnTo>
                  <a:lnTo>
                    <a:pt x="1966983" y="1215477"/>
                  </a:lnTo>
                  <a:lnTo>
                    <a:pt x="2005901" y="1189223"/>
                  </a:lnTo>
                  <a:lnTo>
                    <a:pt x="2032150" y="1150283"/>
                  </a:lnTo>
                  <a:lnTo>
                    <a:pt x="2041779" y="1102601"/>
                  </a:lnTo>
                  <a:lnTo>
                    <a:pt x="2041779" y="122554"/>
                  </a:lnTo>
                  <a:lnTo>
                    <a:pt x="2032150" y="74848"/>
                  </a:lnTo>
                  <a:lnTo>
                    <a:pt x="2005901" y="35893"/>
                  </a:lnTo>
                  <a:lnTo>
                    <a:pt x="1966983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6540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59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5" y="0"/>
                  </a:lnTo>
                  <a:lnTo>
                    <a:pt x="1919351" y="0"/>
                  </a:lnTo>
                  <a:lnTo>
                    <a:pt x="1966983" y="9630"/>
                  </a:lnTo>
                  <a:lnTo>
                    <a:pt x="2005901" y="35893"/>
                  </a:lnTo>
                  <a:lnTo>
                    <a:pt x="2032150" y="74848"/>
                  </a:lnTo>
                  <a:lnTo>
                    <a:pt x="2041779" y="122554"/>
                  </a:lnTo>
                  <a:lnTo>
                    <a:pt x="2041779" y="1102601"/>
                  </a:lnTo>
                  <a:lnTo>
                    <a:pt x="2032150" y="1150283"/>
                  </a:lnTo>
                  <a:lnTo>
                    <a:pt x="2005901" y="1189223"/>
                  </a:lnTo>
                  <a:lnTo>
                    <a:pt x="1966983" y="1215477"/>
                  </a:lnTo>
                  <a:lnTo>
                    <a:pt x="1919351" y="1225105"/>
                  </a:lnTo>
                  <a:lnTo>
                    <a:pt x="122555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304026" y="3658108"/>
            <a:ext cx="1647825" cy="85598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-635" algn="ctr">
              <a:lnSpc>
                <a:spcPct val="86300"/>
              </a:lnSpc>
              <a:spcBef>
                <a:spcPts val="425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Preparation</a:t>
            </a:r>
            <a:r>
              <a:rPr sz="2000" spc="-105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F5FCFF"/>
                </a:solidFill>
                <a:latin typeface="Arial"/>
                <a:cs typeface="Arial"/>
              </a:rPr>
              <a:t>of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data</a:t>
            </a:r>
            <a:r>
              <a:rPr sz="2000" spc="-2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for</a:t>
            </a:r>
            <a:r>
              <a:rPr sz="2000" spc="-5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model building.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494020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70" h="506729">
                <a:moveTo>
                  <a:pt x="216407" y="0"/>
                </a:moveTo>
                <a:lnTo>
                  <a:pt x="0" y="253161"/>
                </a:lnTo>
                <a:lnTo>
                  <a:pt x="216407" y="506336"/>
                </a:lnTo>
                <a:lnTo>
                  <a:pt x="216407" y="405066"/>
                </a:lnTo>
                <a:lnTo>
                  <a:pt x="432815" y="405066"/>
                </a:lnTo>
                <a:lnTo>
                  <a:pt x="432815" y="101257"/>
                </a:lnTo>
                <a:lnTo>
                  <a:pt x="216407" y="101257"/>
                </a:lnTo>
                <a:lnTo>
                  <a:pt x="216407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235325" y="3484371"/>
            <a:ext cx="2067560" cy="1250950"/>
            <a:chOff x="3235325" y="3484371"/>
            <a:chExt cx="2067560" cy="1250950"/>
          </a:xfrm>
        </p:grpSpPr>
        <p:sp>
          <p:nvSpPr>
            <p:cNvPr id="31" name="object 31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351" y="0"/>
                  </a:moveTo>
                  <a:lnTo>
                    <a:pt x="122554" y="0"/>
                  </a:lnTo>
                  <a:lnTo>
                    <a:pt x="74848" y="9630"/>
                  </a:lnTo>
                  <a:lnTo>
                    <a:pt x="35893" y="35893"/>
                  </a:lnTo>
                  <a:lnTo>
                    <a:pt x="9630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30" y="1150283"/>
                  </a:lnTo>
                  <a:lnTo>
                    <a:pt x="35893" y="1189223"/>
                  </a:lnTo>
                  <a:lnTo>
                    <a:pt x="74848" y="1215477"/>
                  </a:lnTo>
                  <a:lnTo>
                    <a:pt x="122554" y="1225105"/>
                  </a:lnTo>
                  <a:lnTo>
                    <a:pt x="1919351" y="1225105"/>
                  </a:lnTo>
                  <a:lnTo>
                    <a:pt x="1967037" y="1215477"/>
                  </a:lnTo>
                  <a:lnTo>
                    <a:pt x="2005949" y="1189223"/>
                  </a:lnTo>
                  <a:lnTo>
                    <a:pt x="2032168" y="1150283"/>
                  </a:lnTo>
                  <a:lnTo>
                    <a:pt x="2041778" y="1102601"/>
                  </a:lnTo>
                  <a:lnTo>
                    <a:pt x="2041778" y="122554"/>
                  </a:lnTo>
                  <a:lnTo>
                    <a:pt x="2032168" y="74848"/>
                  </a:lnTo>
                  <a:lnTo>
                    <a:pt x="2005949" y="35893"/>
                  </a:lnTo>
                  <a:lnTo>
                    <a:pt x="1967037" y="9630"/>
                  </a:lnTo>
                  <a:lnTo>
                    <a:pt x="1919351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48025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30" y="74848"/>
                  </a:lnTo>
                  <a:lnTo>
                    <a:pt x="35893" y="35893"/>
                  </a:lnTo>
                  <a:lnTo>
                    <a:pt x="74848" y="9630"/>
                  </a:lnTo>
                  <a:lnTo>
                    <a:pt x="122554" y="0"/>
                  </a:lnTo>
                  <a:lnTo>
                    <a:pt x="1919351" y="0"/>
                  </a:lnTo>
                  <a:lnTo>
                    <a:pt x="1967037" y="9630"/>
                  </a:lnTo>
                  <a:lnTo>
                    <a:pt x="2005949" y="35893"/>
                  </a:lnTo>
                  <a:lnTo>
                    <a:pt x="2032168" y="74848"/>
                  </a:lnTo>
                  <a:lnTo>
                    <a:pt x="2041778" y="122554"/>
                  </a:lnTo>
                  <a:lnTo>
                    <a:pt x="2041778" y="1102601"/>
                  </a:lnTo>
                  <a:lnTo>
                    <a:pt x="2032168" y="1150283"/>
                  </a:lnTo>
                  <a:lnTo>
                    <a:pt x="2005949" y="1189223"/>
                  </a:lnTo>
                  <a:lnTo>
                    <a:pt x="1967037" y="1215477"/>
                  </a:lnTo>
                  <a:lnTo>
                    <a:pt x="1919351" y="1225105"/>
                  </a:lnTo>
                  <a:lnTo>
                    <a:pt x="122554" y="1225105"/>
                  </a:lnTo>
                  <a:lnTo>
                    <a:pt x="74848" y="1215477"/>
                  </a:lnTo>
                  <a:lnTo>
                    <a:pt x="35893" y="1189223"/>
                  </a:lnTo>
                  <a:lnTo>
                    <a:pt x="9630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399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53053" y="3789679"/>
            <a:ext cx="1831975" cy="59309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76200" marR="5080" indent="-64135">
              <a:lnSpc>
                <a:spcPts val="2070"/>
              </a:lnSpc>
              <a:spcBef>
                <a:spcPts val="440"/>
              </a:spcBef>
            </a:pP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Model</a:t>
            </a:r>
            <a:r>
              <a:rPr sz="2000" spc="-6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Selection </a:t>
            </a:r>
            <a:r>
              <a:rPr sz="2000" dirty="0">
                <a:solidFill>
                  <a:srgbClr val="F5FCFF"/>
                </a:solidFill>
                <a:latin typeface="Arial"/>
                <a:cs typeface="Arial"/>
              </a:rPr>
              <a:t>and</a:t>
            </a:r>
            <a:r>
              <a:rPr sz="2000" spc="-50" dirty="0">
                <a:solidFill>
                  <a:srgbClr val="F5FC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35504" y="3856482"/>
            <a:ext cx="433070" cy="506730"/>
          </a:xfrm>
          <a:custGeom>
            <a:avLst/>
            <a:gdLst/>
            <a:ahLst/>
            <a:cxnLst/>
            <a:rect l="l" t="t" r="r" b="b"/>
            <a:pathLst>
              <a:path w="433069" h="506729">
                <a:moveTo>
                  <a:pt x="216534" y="0"/>
                </a:moveTo>
                <a:lnTo>
                  <a:pt x="0" y="253161"/>
                </a:lnTo>
                <a:lnTo>
                  <a:pt x="216534" y="506336"/>
                </a:lnTo>
                <a:lnTo>
                  <a:pt x="216534" y="405066"/>
                </a:lnTo>
                <a:lnTo>
                  <a:pt x="432943" y="405066"/>
                </a:lnTo>
                <a:lnTo>
                  <a:pt x="432943" y="101257"/>
                </a:lnTo>
                <a:lnTo>
                  <a:pt x="216534" y="101257"/>
                </a:lnTo>
                <a:lnTo>
                  <a:pt x="216534" y="0"/>
                </a:lnTo>
                <a:close/>
              </a:path>
            </a:pathLst>
          </a:custGeom>
          <a:solidFill>
            <a:srgbClr val="20202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376897" y="3484371"/>
            <a:ext cx="2067560" cy="1250950"/>
            <a:chOff x="376897" y="3484371"/>
            <a:chExt cx="2067560" cy="1250950"/>
          </a:xfrm>
        </p:grpSpPr>
        <p:sp>
          <p:nvSpPr>
            <p:cNvPr id="36" name="object 36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1919262" y="0"/>
                  </a:moveTo>
                  <a:lnTo>
                    <a:pt x="122516" y="0"/>
                  </a:lnTo>
                  <a:lnTo>
                    <a:pt x="74827" y="9630"/>
                  </a:lnTo>
                  <a:lnTo>
                    <a:pt x="35883" y="35893"/>
                  </a:lnTo>
                  <a:lnTo>
                    <a:pt x="9627" y="74848"/>
                  </a:lnTo>
                  <a:lnTo>
                    <a:pt x="0" y="122554"/>
                  </a:lnTo>
                  <a:lnTo>
                    <a:pt x="0" y="1102601"/>
                  </a:lnTo>
                  <a:lnTo>
                    <a:pt x="9627" y="1150283"/>
                  </a:lnTo>
                  <a:lnTo>
                    <a:pt x="35883" y="1189223"/>
                  </a:lnTo>
                  <a:lnTo>
                    <a:pt x="74827" y="1215477"/>
                  </a:lnTo>
                  <a:lnTo>
                    <a:pt x="122516" y="1225105"/>
                  </a:lnTo>
                  <a:lnTo>
                    <a:pt x="1919262" y="1225105"/>
                  </a:lnTo>
                  <a:lnTo>
                    <a:pt x="1966968" y="1215477"/>
                  </a:lnTo>
                  <a:lnTo>
                    <a:pt x="2005923" y="1189223"/>
                  </a:lnTo>
                  <a:lnTo>
                    <a:pt x="2032186" y="1150283"/>
                  </a:lnTo>
                  <a:lnTo>
                    <a:pt x="2041817" y="1102601"/>
                  </a:lnTo>
                  <a:lnTo>
                    <a:pt x="2041817" y="122554"/>
                  </a:lnTo>
                  <a:lnTo>
                    <a:pt x="2032186" y="74848"/>
                  </a:lnTo>
                  <a:lnTo>
                    <a:pt x="2005923" y="35893"/>
                  </a:lnTo>
                  <a:lnTo>
                    <a:pt x="1966968" y="9630"/>
                  </a:lnTo>
                  <a:lnTo>
                    <a:pt x="191926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597" y="3497071"/>
              <a:ext cx="2042160" cy="1225550"/>
            </a:xfrm>
            <a:custGeom>
              <a:avLst/>
              <a:gdLst/>
              <a:ahLst/>
              <a:cxnLst/>
              <a:rect l="l" t="t" r="r" b="b"/>
              <a:pathLst>
                <a:path w="2042160" h="1225550">
                  <a:moveTo>
                    <a:pt x="0" y="122554"/>
                  </a:moveTo>
                  <a:lnTo>
                    <a:pt x="9627" y="74848"/>
                  </a:lnTo>
                  <a:lnTo>
                    <a:pt x="35883" y="35893"/>
                  </a:lnTo>
                  <a:lnTo>
                    <a:pt x="74827" y="9630"/>
                  </a:lnTo>
                  <a:lnTo>
                    <a:pt x="122516" y="0"/>
                  </a:lnTo>
                  <a:lnTo>
                    <a:pt x="1919262" y="0"/>
                  </a:lnTo>
                  <a:lnTo>
                    <a:pt x="1966968" y="9630"/>
                  </a:lnTo>
                  <a:lnTo>
                    <a:pt x="2005923" y="35893"/>
                  </a:lnTo>
                  <a:lnTo>
                    <a:pt x="2032186" y="74848"/>
                  </a:lnTo>
                  <a:lnTo>
                    <a:pt x="2041817" y="122554"/>
                  </a:lnTo>
                  <a:lnTo>
                    <a:pt x="2041817" y="1102601"/>
                  </a:lnTo>
                  <a:lnTo>
                    <a:pt x="2032186" y="1150283"/>
                  </a:lnTo>
                  <a:lnTo>
                    <a:pt x="2005923" y="1189223"/>
                  </a:lnTo>
                  <a:lnTo>
                    <a:pt x="1966968" y="1215477"/>
                  </a:lnTo>
                  <a:lnTo>
                    <a:pt x="1919262" y="1225105"/>
                  </a:lnTo>
                  <a:lnTo>
                    <a:pt x="122516" y="1225105"/>
                  </a:lnTo>
                  <a:lnTo>
                    <a:pt x="74827" y="1215477"/>
                  </a:lnTo>
                  <a:lnTo>
                    <a:pt x="35883" y="1189223"/>
                  </a:lnTo>
                  <a:lnTo>
                    <a:pt x="9627" y="1150283"/>
                  </a:lnTo>
                  <a:lnTo>
                    <a:pt x="0" y="1102601"/>
                  </a:lnTo>
                  <a:lnTo>
                    <a:pt x="0" y="122554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6373" y="3920997"/>
            <a:ext cx="1408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F5FCFF"/>
                </a:solidFill>
                <a:latin typeface="Arial"/>
                <a:cs typeface="Arial"/>
              </a:rPr>
              <a:t>Conclusions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2980" y="66471"/>
            <a:ext cx="348615" cy="35796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-12750"/>
            <a:ext cx="8546465" cy="598170"/>
            <a:chOff x="-12700" y="-12750"/>
            <a:chExt cx="8546465" cy="598170"/>
          </a:xfrm>
        </p:grpSpPr>
        <p:sp>
          <p:nvSpPr>
            <p:cNvPr id="4" name="object 4"/>
            <p:cNvSpPr/>
            <p:nvPr/>
          </p:nvSpPr>
          <p:spPr>
            <a:xfrm>
              <a:off x="0" y="-5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8520557" y="0"/>
                  </a:moveTo>
                  <a:lnTo>
                    <a:pt x="0" y="0"/>
                  </a:lnTo>
                  <a:lnTo>
                    <a:pt x="0" y="572693"/>
                  </a:lnTo>
                  <a:lnTo>
                    <a:pt x="8520557" y="572693"/>
                  </a:lnTo>
                  <a:lnTo>
                    <a:pt x="8520557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-50"/>
              <a:ext cx="8521065" cy="572770"/>
            </a:xfrm>
            <a:custGeom>
              <a:avLst/>
              <a:gdLst/>
              <a:ahLst/>
              <a:cxnLst/>
              <a:rect l="l" t="t" r="r" b="b"/>
              <a:pathLst>
                <a:path w="8521065" h="572770">
                  <a:moveTo>
                    <a:pt x="0" y="572693"/>
                  </a:moveTo>
                  <a:lnTo>
                    <a:pt x="8520557" y="572693"/>
                  </a:lnTo>
                  <a:lnTo>
                    <a:pt x="8520557" y="0"/>
                  </a:lnTo>
                  <a:lnTo>
                    <a:pt x="0" y="0"/>
                  </a:lnTo>
                  <a:lnTo>
                    <a:pt x="0" y="572693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39" y="119888"/>
            <a:ext cx="7799070" cy="470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6415" indent="-51371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526415" algn="l"/>
                <a:tab pos="527050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Collection</a:t>
            </a:r>
            <a:r>
              <a:rPr sz="2400" b="1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Understanding: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01930" indent="-189865">
              <a:lnSpc>
                <a:spcPct val="100000"/>
              </a:lnSpc>
              <a:spcBef>
                <a:spcPts val="1250"/>
              </a:spcBef>
              <a:buFont typeface="Wingdings"/>
              <a:buChar char=""/>
              <a:tabLst>
                <a:tab pos="202565" algn="l"/>
              </a:tabLst>
            </a:pP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Seoul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analysis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building</a:t>
            </a:r>
            <a:endParaRPr sz="1400" dirty="0">
              <a:latin typeface="Arial"/>
              <a:cs typeface="Arial"/>
            </a:endParaRPr>
          </a:p>
          <a:p>
            <a:pPr marL="12700" marR="5080" indent="14224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dataset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weather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information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(Temperature,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Humidity,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speed,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Visibility,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Dew </a:t>
            </a:r>
            <a:r>
              <a:rPr sz="1400" dirty="0">
                <a:latin typeface="Arial"/>
                <a:cs typeface="Arial"/>
              </a:rPr>
              <a:t>point,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Solar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radiation,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Snowfall,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Rainfall),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information.</a:t>
            </a:r>
            <a:endParaRPr sz="1400" dirty="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154940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total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8760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observations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14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including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target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400" b="1" dirty="0">
                <a:latin typeface="Arial"/>
                <a:cs typeface="Arial"/>
              </a:rPr>
              <a:t>Data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Description: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Date </a:t>
            </a:r>
            <a:r>
              <a:rPr sz="1400" dirty="0">
                <a:latin typeface="Arial"/>
                <a:cs typeface="Arial"/>
              </a:rPr>
              <a:t>: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year-</a:t>
            </a:r>
            <a:r>
              <a:rPr sz="1400" spc="-20" dirty="0">
                <a:latin typeface="Arial"/>
                <a:cs typeface="Arial"/>
              </a:rPr>
              <a:t>month-day.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Temperature</a:t>
            </a:r>
            <a:r>
              <a:rPr sz="1400" spc="-10" dirty="0">
                <a:latin typeface="Arial"/>
                <a:cs typeface="Arial"/>
              </a:rPr>
              <a:t>-Temperature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Celsius.</a:t>
            </a:r>
            <a:endParaRPr sz="1400" dirty="0">
              <a:latin typeface="Arial"/>
              <a:cs typeface="Arial"/>
            </a:endParaRPr>
          </a:p>
          <a:p>
            <a:pPr marL="12700" marR="6243320" indent="4826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latin typeface="Arial"/>
                <a:cs typeface="Arial"/>
              </a:rPr>
              <a:t>Humidity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%. </a:t>
            </a:r>
            <a:r>
              <a:rPr sz="1400" b="1" dirty="0">
                <a:latin typeface="Arial"/>
                <a:cs typeface="Arial"/>
              </a:rPr>
              <a:t>Wind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speed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m/s. </a:t>
            </a:r>
            <a:r>
              <a:rPr sz="1400" b="1" dirty="0">
                <a:latin typeface="Arial"/>
                <a:cs typeface="Arial"/>
              </a:rPr>
              <a:t>Visibility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Dew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point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temperature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Celsius.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Solar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radiation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MJ/m2.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Rainfall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Snowfall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cm.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Seasons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Winter,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Spring,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Summer,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Autumn.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Holiday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Holiday/No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Functional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Day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NoFunc(Non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Functional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Hours),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Fun(Functional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hours).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(Target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Variable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i.e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variable).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64744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Wrangling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Engineering: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39" y="698500"/>
            <a:ext cx="8938260" cy="166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know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8760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observations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14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features.</a:t>
            </a:r>
            <a:endParaRPr sz="1400">
              <a:latin typeface="Arial"/>
              <a:cs typeface="Arial"/>
            </a:endParaRPr>
          </a:p>
          <a:p>
            <a:pPr marL="201930" indent="-189865">
              <a:lnSpc>
                <a:spcPct val="100000"/>
              </a:lnSpc>
              <a:buFont typeface="Wingdings"/>
              <a:buChar char=""/>
              <a:tabLst>
                <a:tab pos="202565" algn="l"/>
              </a:tabLst>
            </a:pPr>
            <a:r>
              <a:rPr sz="1400" b="1" spc="-10" dirty="0">
                <a:latin typeface="Arial"/>
                <a:cs typeface="Arial"/>
              </a:rPr>
              <a:t>Categorical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Features: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Seasons,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day.</a:t>
            </a:r>
            <a:endParaRPr sz="1400">
              <a:latin typeface="Arial"/>
              <a:cs typeface="Arial"/>
            </a:endParaRPr>
          </a:p>
          <a:p>
            <a:pPr marL="154305" indent="-142240">
              <a:lnSpc>
                <a:spcPct val="100000"/>
              </a:lnSpc>
              <a:buFont typeface="Wingdings"/>
              <a:buChar char=""/>
              <a:tabLst>
                <a:tab pos="154940" algn="l"/>
              </a:tabLst>
            </a:pPr>
            <a:r>
              <a:rPr sz="1400" b="1" dirty="0">
                <a:latin typeface="Arial"/>
                <a:cs typeface="Arial"/>
              </a:rPr>
              <a:t>Numerical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Columns:</a:t>
            </a:r>
            <a:endParaRPr sz="1400">
              <a:latin typeface="Arial"/>
              <a:cs typeface="Arial"/>
            </a:endParaRPr>
          </a:p>
          <a:p>
            <a:pPr marL="12700" marR="462280" indent="4826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Date,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Humidity,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Wind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speed,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Visibility,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point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temperature,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Solar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radiation,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Rainfall, </a:t>
            </a:r>
            <a:r>
              <a:rPr sz="1400" dirty="0">
                <a:latin typeface="Arial"/>
                <a:cs typeface="Arial"/>
              </a:rPr>
              <a:t>Snowfall,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count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145"/>
              </a:spcBef>
            </a:pPr>
            <a:r>
              <a:rPr sz="1400" b="1" dirty="0">
                <a:latin typeface="Arial"/>
                <a:cs typeface="Arial"/>
              </a:rPr>
              <a:t>Rename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Columns: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renamed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because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units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mentioned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brackets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was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difficult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copy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feature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while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working.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6695" y="2577363"/>
            <a:ext cx="4317365" cy="1309370"/>
            <a:chOff x="176695" y="2577363"/>
            <a:chExt cx="4317365" cy="13093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695" y="2577363"/>
              <a:ext cx="4316984" cy="81198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64388" y="0"/>
                  </a:lnTo>
                  <a:lnTo>
                    <a:pt x="64388" y="393065"/>
                  </a:lnTo>
                  <a:lnTo>
                    <a:pt x="0" y="393065"/>
                  </a:lnTo>
                  <a:lnTo>
                    <a:pt x="128778" y="521843"/>
                  </a:lnTo>
                  <a:lnTo>
                    <a:pt x="257556" y="393065"/>
                  </a:lnTo>
                  <a:lnTo>
                    <a:pt x="193167" y="393065"/>
                  </a:lnTo>
                  <a:lnTo>
                    <a:pt x="193167" y="0"/>
                  </a:lnTo>
                  <a:close/>
                </a:path>
              </a:pathLst>
            </a:custGeom>
            <a:solidFill>
              <a:srgbClr val="FF46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11044" y="3351656"/>
              <a:ext cx="257810" cy="521970"/>
            </a:xfrm>
            <a:custGeom>
              <a:avLst/>
              <a:gdLst/>
              <a:ahLst/>
              <a:cxnLst/>
              <a:rect l="l" t="t" r="r" b="b"/>
              <a:pathLst>
                <a:path w="257810" h="521970">
                  <a:moveTo>
                    <a:pt x="193167" y="0"/>
                  </a:moveTo>
                  <a:lnTo>
                    <a:pt x="193167" y="393065"/>
                  </a:lnTo>
                  <a:lnTo>
                    <a:pt x="257556" y="393065"/>
                  </a:lnTo>
                  <a:lnTo>
                    <a:pt x="128778" y="521843"/>
                  </a:lnTo>
                  <a:lnTo>
                    <a:pt x="0" y="393065"/>
                  </a:lnTo>
                  <a:lnTo>
                    <a:pt x="64388" y="393065"/>
                  </a:lnTo>
                  <a:lnTo>
                    <a:pt x="64388" y="0"/>
                  </a:lnTo>
                  <a:lnTo>
                    <a:pt x="193167" y="0"/>
                  </a:lnTo>
                  <a:close/>
                </a:path>
              </a:pathLst>
            </a:custGeom>
            <a:ln w="25400">
              <a:solidFill>
                <a:srgbClr val="2020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2" y="4053636"/>
            <a:ext cx="5146548" cy="6072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8829040" cy="2258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5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Wrangling</a:t>
            </a:r>
            <a:r>
              <a:rPr sz="2400" b="1" spc="-7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sz="2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Feature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Engineering: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256540" indent="-243840">
              <a:lnSpc>
                <a:spcPct val="100000"/>
              </a:lnSpc>
              <a:spcBef>
                <a:spcPts val="1510"/>
              </a:spcBef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zero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null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dataset.</a:t>
            </a:r>
            <a:endParaRPr sz="1800" dirty="0">
              <a:latin typeface="Arial"/>
              <a:cs typeface="Arial"/>
            </a:endParaRPr>
          </a:p>
          <a:p>
            <a:pPr marL="194945" indent="-182245">
              <a:lnSpc>
                <a:spcPct val="100000"/>
              </a:lnSpc>
              <a:buFont typeface="Wingdings"/>
              <a:buChar char=""/>
              <a:tabLst>
                <a:tab pos="194945" algn="l"/>
              </a:tabLst>
            </a:pPr>
            <a:r>
              <a:rPr sz="1800" dirty="0">
                <a:latin typeface="Arial"/>
                <a:cs typeface="Arial"/>
              </a:rPr>
              <a:t>Zero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Duplicate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entries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found.</a:t>
            </a:r>
            <a:endParaRPr sz="1800" dirty="0">
              <a:latin typeface="Arial"/>
              <a:cs typeface="Arial"/>
            </a:endParaRPr>
          </a:p>
          <a:p>
            <a:pPr marL="12700" marR="55880" indent="24384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changed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from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‘object’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‘datetime64[ns]’.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was </a:t>
            </a:r>
            <a:r>
              <a:rPr sz="1800" dirty="0">
                <a:latin typeface="Arial"/>
                <a:cs typeface="Arial"/>
              </a:rPr>
              <a:t>done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feature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engineering.</a:t>
            </a:r>
            <a:endParaRPr sz="1800" dirty="0">
              <a:latin typeface="Arial"/>
              <a:cs typeface="Arial"/>
            </a:endParaRPr>
          </a:p>
          <a:p>
            <a:pPr marL="12700" marR="5080" indent="243840">
              <a:lnSpc>
                <a:spcPct val="100000"/>
              </a:lnSpc>
              <a:buFont typeface="Wingdings"/>
              <a:buChar char=""/>
              <a:tabLst>
                <a:tab pos="256540" algn="l"/>
              </a:tabLst>
            </a:pPr>
            <a:r>
              <a:rPr sz="1800" dirty="0">
                <a:latin typeface="Arial"/>
                <a:cs typeface="Arial"/>
              </a:rPr>
              <a:t>We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Created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two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columns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help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column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‘Month’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‘Day’.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Which </a:t>
            </a:r>
            <a:r>
              <a:rPr sz="1800" dirty="0">
                <a:latin typeface="Arial"/>
                <a:cs typeface="Arial"/>
              </a:rPr>
              <a:t>were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further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EDA.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later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dropped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column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93" y="2691109"/>
            <a:ext cx="3754942" cy="23417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9000" y="3019402"/>
            <a:ext cx="3721100" cy="8573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1062" y="4054475"/>
            <a:ext cx="3719037" cy="82982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3600" y="2476075"/>
            <a:ext cx="3746500" cy="478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5775"/>
            <a:ext cx="4535042" cy="20034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38294" y="650748"/>
            <a:ext cx="4228465" cy="1518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0365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Relation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categorical features: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Summer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season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had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highest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Count. </a:t>
            </a:r>
            <a:r>
              <a:rPr sz="1400" b="1" dirty="0">
                <a:latin typeface="Arial"/>
                <a:cs typeface="Arial"/>
              </a:rPr>
              <a:t>People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are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likely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take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25" dirty="0">
                <a:latin typeface="Arial"/>
                <a:cs typeface="Arial"/>
              </a:rPr>
              <a:t>in </a:t>
            </a:r>
            <a:r>
              <a:rPr sz="1400" b="1" dirty="0">
                <a:latin typeface="Arial"/>
                <a:cs typeface="Arial"/>
              </a:rPr>
              <a:t>summer.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rentals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winter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very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less </a:t>
            </a:r>
            <a:r>
              <a:rPr sz="1400" b="1" dirty="0">
                <a:latin typeface="Arial"/>
                <a:cs typeface="Arial"/>
              </a:rPr>
              <a:t>compared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other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seasons.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08" y="2701270"/>
            <a:ext cx="4573496" cy="19520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689094" y="3064255"/>
            <a:ext cx="3212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From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March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Count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started increasing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was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highest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June.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397" y="533593"/>
            <a:ext cx="3325560" cy="145350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19829" y="1246377"/>
            <a:ext cx="4267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High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number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Holidays. </a:t>
            </a:r>
            <a:r>
              <a:rPr sz="1400" b="1" dirty="0">
                <a:latin typeface="Arial"/>
                <a:cs typeface="Arial"/>
              </a:rPr>
              <a:t>Which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almost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bikes.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0358"/>
            <a:ext cx="5319395" cy="915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marR="267970" algn="r">
              <a:lnSpc>
                <a:spcPct val="100000"/>
              </a:lnSpc>
              <a:spcBef>
                <a:spcPts val="1970"/>
              </a:spcBef>
            </a:pPr>
            <a:r>
              <a:rPr sz="1800" b="1" spc="-10" dirty="0">
                <a:latin typeface="Arial"/>
                <a:cs typeface="Arial"/>
              </a:rPr>
              <a:t>Conclusions: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70" y="2144173"/>
            <a:ext cx="3387685" cy="14806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967" y="3673207"/>
            <a:ext cx="3291018" cy="143842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672840" y="2611120"/>
            <a:ext cx="3985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Zero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functioning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day. </a:t>
            </a: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functioning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day.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3894" y="4207255"/>
            <a:ext cx="396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dirty="0">
                <a:latin typeface="Arial"/>
                <a:cs typeface="Arial"/>
              </a:rPr>
              <a:t>More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than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700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rented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weekdays.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weekdays,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almost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650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bikes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were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rented.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0358"/>
            <a:ext cx="5319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7840" indent="-485775">
              <a:lnSpc>
                <a:spcPct val="100000"/>
              </a:lnSpc>
              <a:spcBef>
                <a:spcPts val="100"/>
              </a:spcBef>
              <a:buSzPct val="116666"/>
              <a:buFont typeface="Wingdings"/>
              <a:buChar char=""/>
              <a:tabLst>
                <a:tab pos="497840" algn="l"/>
                <a:tab pos="498475" algn="l"/>
              </a:tabLst>
            </a:pP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EDA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(Exploratory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chemeClr val="bg1"/>
                </a:solidFill>
                <a:latin typeface="Arial"/>
                <a:cs typeface="Arial"/>
              </a:rPr>
              <a:t>Data</a:t>
            </a:r>
            <a:r>
              <a:rPr sz="2400" b="1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chemeClr val="bg1"/>
                </a:solidFill>
                <a:latin typeface="Arial"/>
                <a:cs typeface="Arial"/>
              </a:rPr>
              <a:t>Analysis):</a:t>
            </a:r>
            <a:endParaRPr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50" y="785994"/>
            <a:ext cx="4037982" cy="20875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8739" y="469849"/>
            <a:ext cx="8979535" cy="44259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400" b="1" dirty="0">
                <a:latin typeface="Arial"/>
                <a:cs typeface="Arial"/>
              </a:rPr>
              <a:t>Bike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Rent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Trend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according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hour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different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  <a:p>
            <a:pPr marL="5016500">
              <a:lnSpc>
                <a:spcPct val="100000"/>
              </a:lnSpc>
              <a:spcBef>
                <a:spcPts val="525"/>
              </a:spcBef>
            </a:pPr>
            <a:r>
              <a:rPr sz="1400" b="1" spc="-10" dirty="0">
                <a:latin typeface="Arial"/>
                <a:cs typeface="Arial"/>
              </a:rPr>
              <a:t>Observations:</a:t>
            </a:r>
            <a:endParaRPr sz="1400">
              <a:latin typeface="Arial"/>
              <a:cs typeface="Arial"/>
            </a:endParaRPr>
          </a:p>
          <a:p>
            <a:pPr marL="5016500" marR="624840" indent="158750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Here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observed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rental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trend </a:t>
            </a: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hours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almost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similar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all </a:t>
            </a:r>
            <a:r>
              <a:rPr sz="1400" spc="-10" dirty="0">
                <a:latin typeface="Arial"/>
                <a:cs typeface="Arial"/>
              </a:rPr>
              <a:t>scenarios.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5016500" marR="6985" indent="158750">
              <a:lnSpc>
                <a:spcPct val="100000"/>
              </a:lnSpc>
              <a:spcBef>
                <a:spcPts val="5"/>
              </a:spcBef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sudden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6/7AM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10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AM. </a:t>
            </a:r>
            <a:r>
              <a:rPr sz="1400" dirty="0">
                <a:latin typeface="Arial"/>
                <a:cs typeface="Arial"/>
              </a:rPr>
              <a:t>Office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/College</a:t>
            </a:r>
            <a:r>
              <a:rPr sz="1400" spc="3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going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could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reason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for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sudden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Holiday.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But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different,very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rentals happened.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AutoNum type="arabicParenR"/>
            </a:pPr>
            <a:endParaRPr sz="1450">
              <a:latin typeface="Arial"/>
              <a:cs typeface="Arial"/>
            </a:endParaRPr>
          </a:p>
          <a:p>
            <a:pPr marL="5016500" marR="5080" indent="206375">
              <a:lnSpc>
                <a:spcPct val="100000"/>
              </a:lnSpc>
              <a:buSzPct val="92857"/>
              <a:buAutoNum type="arabicParenR"/>
              <a:tabLst>
                <a:tab pos="5222875" algn="l"/>
              </a:tabLst>
            </a:pPr>
            <a:r>
              <a:rPr sz="1400" dirty="0">
                <a:latin typeface="Arial"/>
                <a:cs typeface="Arial"/>
              </a:rPr>
              <a:t>Again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peak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between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4PM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7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PM.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may </a:t>
            </a:r>
            <a:r>
              <a:rPr sz="1400" dirty="0">
                <a:latin typeface="Arial"/>
                <a:cs typeface="Arial"/>
              </a:rPr>
              <a:t>be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office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leaving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above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people.(</a:t>
            </a:r>
            <a:r>
              <a:rPr sz="1400" spc="5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10" dirty="0">
                <a:latin typeface="Arial"/>
                <a:cs typeface="Arial"/>
              </a:rPr>
              <a:t> Holiday).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arenR"/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AutoNum type="arabicParenR"/>
            </a:pPr>
            <a:endParaRPr sz="1400">
              <a:latin typeface="Arial"/>
              <a:cs typeface="Arial"/>
            </a:endParaRPr>
          </a:p>
          <a:p>
            <a:pPr marL="5016500" marR="76835" indent="158750">
              <a:lnSpc>
                <a:spcPct val="100000"/>
              </a:lnSpc>
              <a:buSzPct val="92857"/>
              <a:buAutoNum type="arabicParenR"/>
              <a:tabLst>
                <a:tab pos="5175250" algn="l"/>
              </a:tabLst>
            </a:pPr>
            <a:r>
              <a:rPr sz="1400" dirty="0">
                <a:latin typeface="Arial"/>
                <a:cs typeface="Arial"/>
              </a:rPr>
              <a:t>Here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No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holiday.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Only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difference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No </a:t>
            </a:r>
            <a:r>
              <a:rPr sz="1400" spc="-10" dirty="0">
                <a:latin typeface="Arial"/>
                <a:cs typeface="Arial"/>
              </a:rPr>
              <a:t>functioning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zero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bike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rentals.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1" y="2975489"/>
            <a:ext cx="4125764" cy="2132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1860</Words>
  <Application>Microsoft Office PowerPoint</Application>
  <PresentationFormat>On-screen Show (16:9)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Black</vt:lpstr>
      <vt:lpstr>Calibri</vt:lpstr>
      <vt:lpstr>Palatino Linotype</vt:lpstr>
      <vt:lpstr>Wingdings</vt:lpstr>
      <vt:lpstr>Office Theme</vt:lpstr>
      <vt:lpstr>Capstone Project-2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Project Title</dc:title>
  <dc:creator>Kadu</dc:creator>
  <cp:lastModifiedBy>Piyush Kutemate</cp:lastModifiedBy>
  <cp:revision>2</cp:revision>
  <dcterms:created xsi:type="dcterms:W3CDTF">2022-12-21T06:36:23Z</dcterms:created>
  <dcterms:modified xsi:type="dcterms:W3CDTF">2022-12-22T14:56:01Z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2022-04-20T00:00:00Z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2022-12-21T00:00:00Z</vt:filetime>
  </property>
  <property fmtid="{D5CDD505-2E9C-101B-9397-08002B2CF9AE}" pid="5" name="Producer">
    <vt:lpwstr>Microsoft® Office PowerPoint® 2007</vt:lpwstr>
  </property>
</Properties>
</file>